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84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8" r:id="rId6"/>
    <p:sldId id="267" r:id="rId7"/>
    <p:sldId id="270" r:id="rId8"/>
    <p:sldId id="265" r:id="rId9"/>
    <p:sldId id="271" r:id="rId10"/>
    <p:sldId id="262" r:id="rId11"/>
    <p:sldId id="274" r:id="rId12"/>
    <p:sldId id="272" r:id="rId13"/>
    <p:sldId id="27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One</a:t>
          </a:r>
          <a:r>
            <a:rPr lang="en-US" baseline="0" dirty="0" smtClean="0">
              <a:solidFill>
                <a:schemeClr val="tx1"/>
              </a:solidFill>
            </a:rPr>
            <a:t> per half term</a:t>
          </a:r>
        </a:p>
        <a:p>
          <a:r>
            <a:rPr lang="en-US" baseline="0" dirty="0" smtClean="0">
              <a:solidFill>
                <a:schemeClr val="tx1"/>
              </a:solidFill>
            </a:rPr>
            <a:t>Linked to Cornerstones topic for term</a:t>
          </a:r>
        </a:p>
        <a:p>
          <a:r>
            <a:rPr lang="en-US" baseline="0" dirty="0" smtClean="0">
              <a:solidFill>
                <a:schemeClr val="tx1"/>
              </a:solidFill>
            </a:rPr>
            <a:t>Optional and open ended</a:t>
          </a:r>
          <a:endParaRPr lang="en-US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Open Homework</a:t>
          </a:r>
          <a:endParaRPr lang="en-US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r>
            <a:rPr lang="en-ZA" dirty="0" smtClean="0">
              <a:solidFill>
                <a:schemeClr val="tx1"/>
              </a:solidFill>
            </a:rPr>
            <a:t>Each child will be given an individual log in</a:t>
          </a:r>
        </a:p>
        <a:p>
          <a:r>
            <a:rPr lang="en-ZA" dirty="0" smtClean="0">
              <a:solidFill>
                <a:schemeClr val="tx1"/>
              </a:solidFill>
            </a:rPr>
            <a:t>Fun and engaging</a:t>
          </a:r>
        </a:p>
        <a:p>
          <a:r>
            <a:rPr lang="en-ZA" dirty="0" smtClean="0">
              <a:solidFill>
                <a:schemeClr val="tx1"/>
              </a:solidFill>
            </a:rPr>
            <a:t>Earn coins and practice at the same time</a:t>
          </a:r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Times Tables </a:t>
          </a:r>
          <a:r>
            <a:rPr lang="en-US" dirty="0" err="1" smtClean="0"/>
            <a:t>Rockstars</a:t>
          </a:r>
          <a:r>
            <a:rPr lang="en-US" dirty="0" smtClean="0"/>
            <a:t>/ </a:t>
          </a:r>
          <a:r>
            <a:rPr lang="en-US" dirty="0" err="1" smtClean="0"/>
            <a:t>Numbots</a:t>
          </a:r>
          <a:endParaRPr lang="en-US" dirty="0"/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Follows</a:t>
          </a:r>
          <a:r>
            <a:rPr lang="en-US" baseline="0" dirty="0" smtClean="0">
              <a:solidFill>
                <a:schemeClr val="tx1"/>
              </a:solidFill>
            </a:rPr>
            <a:t> on from reading in school</a:t>
          </a:r>
        </a:p>
        <a:p>
          <a:r>
            <a:rPr lang="en-US" baseline="0" dirty="0" smtClean="0">
              <a:solidFill>
                <a:schemeClr val="tx1"/>
              </a:solidFill>
            </a:rPr>
            <a:t>Practicing segmenting and blending daily</a:t>
          </a:r>
        </a:p>
        <a:p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dirty="0" smtClean="0"/>
            <a:t>Reading</a:t>
          </a:r>
          <a:endParaRPr lang="en-US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88E63-D463-4A62-BD6B-2427648B36DE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570223-97DD-4A0E-B734-4260A4BA8741}">
      <dgm:prSet custT="1"/>
      <dgm:spPr>
        <a:solidFill>
          <a:schemeClr val="bg1">
            <a:lumMod val="95000"/>
          </a:schemeClr>
        </a:solidFill>
        <a:ln w="25400">
          <a:solidFill>
            <a:schemeClr val="accent1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dirty="0">
            <a:solidFill>
              <a:schemeClr val="tx1"/>
            </a:solidFill>
          </a:endParaRPr>
        </a:p>
      </dgm:t>
    </dgm:pt>
    <dgm:pt modelId="{A65A4AAC-2275-4EDE-B5B3-450EBF4C8D49}" type="parTrans" cxnId="{62E518C9-AEDE-4C2D-B0FC-BB18C471858E}">
      <dgm:prSet/>
      <dgm:spPr/>
      <dgm:t>
        <a:bodyPr/>
        <a:lstStyle/>
        <a:p>
          <a:endParaRPr lang="en-US" dirty="0"/>
        </a:p>
      </dgm:t>
    </dgm:pt>
    <dgm:pt modelId="{70D174E8-565D-4522-87EE-AE68B4F0BD0B}" type="sibTrans" cxnId="{62E518C9-AEDE-4C2D-B0FC-BB18C471858E}">
      <dgm:prSet phldrT="01" phldr="0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smtClean="0"/>
            <a:t>Helen</a:t>
          </a:r>
          <a:endParaRPr lang="en-US" sz="2000" dirty="0"/>
        </a:p>
      </dgm:t>
    </dgm:pt>
    <dgm:pt modelId="{A2BF278C-D55E-4279-8688-5C458B40FD2A}">
      <dgm:prSet/>
      <dgm:spPr>
        <a:solidFill>
          <a:schemeClr val="bg1">
            <a:lumMod val="95000"/>
          </a:schemeClr>
        </a:solidFill>
        <a:ln w="25400">
          <a:solidFill>
            <a:schemeClr val="accent3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2FC36560-8BD2-4BD2-9DC8-2A6432EF3AFB}" type="parTrans" cxnId="{0014B138-45FB-4DB6-B21D-94187F51E868}">
      <dgm:prSet/>
      <dgm:spPr/>
      <dgm:t>
        <a:bodyPr/>
        <a:lstStyle/>
        <a:p>
          <a:endParaRPr lang="en-US" dirty="0"/>
        </a:p>
      </dgm:t>
    </dgm:pt>
    <dgm:pt modelId="{60A94522-AD41-44E1-8F03-53506B69B410}" type="sibTrans" cxnId="{0014B138-45FB-4DB6-B21D-94187F51E868}">
      <dgm:prSet phldrT="02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400" dirty="0" smtClean="0"/>
        </a:p>
        <a:p>
          <a:endParaRPr lang="en-US" sz="1200" dirty="0" smtClean="0"/>
        </a:p>
        <a:p>
          <a:endParaRPr lang="en-US" sz="1800" dirty="0" smtClean="0"/>
        </a:p>
        <a:p>
          <a:r>
            <a:rPr lang="en-US" sz="1800" dirty="0" err="1" smtClean="0"/>
            <a:t>Mrs</a:t>
          </a:r>
          <a:r>
            <a:rPr lang="en-US" sz="1800" dirty="0" smtClean="0"/>
            <a:t> Sandy</a:t>
          </a:r>
        </a:p>
        <a:p>
          <a:endParaRPr lang="en-US" sz="1200" dirty="0" smtClean="0"/>
        </a:p>
        <a:p>
          <a:r>
            <a:rPr lang="en-US" sz="1200" dirty="0" smtClean="0"/>
            <a:t>Our Learning Mentor – she works with small groups of children as well as individuals on things like social skills and how to regulate emotions</a:t>
          </a:r>
          <a:r>
            <a:rPr lang="en-US" sz="1400" dirty="0" smtClean="0"/>
            <a:t>.</a:t>
          </a:r>
        </a:p>
      </dgm:t>
    </dgm:pt>
    <dgm:pt modelId="{D851DA90-81BC-4740-8E03-07F451BC5A78}">
      <dgm:prSet/>
      <dgm:spPr>
        <a:solidFill>
          <a:schemeClr val="bg1">
            <a:lumMod val="95000"/>
          </a:schemeClr>
        </a:solidFill>
        <a:ln w="25400">
          <a:solidFill>
            <a:schemeClr val="accent5"/>
          </a:solidFill>
        </a:ln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7E4078D-93EB-427C-897D-FBF58FB30D35}" type="parTrans" cxnId="{EFB57CC7-B68C-4F6B-AD09-858FFEBD81FA}">
      <dgm:prSet/>
      <dgm:spPr/>
      <dgm:t>
        <a:bodyPr/>
        <a:lstStyle/>
        <a:p>
          <a:endParaRPr lang="en-US" dirty="0"/>
        </a:p>
      </dgm:t>
    </dgm:pt>
    <dgm:pt modelId="{70ED6DE1-1820-4B6A-8B95-9D146564E344}" type="sibTrans" cxnId="{EFB57CC7-B68C-4F6B-AD09-858FFEBD81FA}">
      <dgm:prSet phldrT="03" phldr="0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en-US" sz="1200" dirty="0" smtClean="0"/>
            <a:t>If you have any concerns – contact us through the school email or call and ask to speak to someone.</a:t>
          </a:r>
          <a:endParaRPr lang="en-US" sz="1200" dirty="0"/>
        </a:p>
      </dgm:t>
    </dgm:pt>
    <dgm:pt modelId="{5B720CB1-982E-452E-AC13-893FC213A62B}" type="pres">
      <dgm:prSet presAssocID="{6F088E63-D463-4A62-BD6B-2427648B36DE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3B027-FC5F-43E9-8DEF-A37F8B9C828D}" type="pres">
      <dgm:prSet presAssocID="{C5570223-97DD-4A0E-B734-4260A4BA8741}" presName="compositeNode" presStyleCnt="0">
        <dgm:presLayoutVars>
          <dgm:bulletEnabled val="1"/>
        </dgm:presLayoutVars>
      </dgm:prSet>
      <dgm:spPr/>
    </dgm:pt>
    <dgm:pt modelId="{14852560-9294-411E-A8EA-76E9787C7EDD}" type="pres">
      <dgm:prSet presAssocID="{C5570223-97DD-4A0E-B734-4260A4BA8741}" presName="bgRect" presStyleLbl="alignNode1" presStyleIdx="0" presStyleCnt="3"/>
      <dgm:spPr/>
      <dgm:t>
        <a:bodyPr/>
        <a:lstStyle/>
        <a:p>
          <a:endParaRPr lang="en-US"/>
        </a:p>
      </dgm:t>
    </dgm:pt>
    <dgm:pt modelId="{4115FB15-D11B-4937-98FB-E1DFA3C867ED}" type="pres">
      <dgm:prSet presAssocID="{70D174E8-565D-4522-87EE-AE68B4F0BD0B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2315E-8B53-48E2-B8AB-3657D19AF059}" type="pres">
      <dgm:prSet presAssocID="{C5570223-97DD-4A0E-B734-4260A4BA8741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5DFDD-AC09-42F6-82F7-C1A4F0448DC6}" type="pres">
      <dgm:prSet presAssocID="{70D174E8-565D-4522-87EE-AE68B4F0BD0B}" presName="sibTrans" presStyleCnt="0"/>
      <dgm:spPr/>
    </dgm:pt>
    <dgm:pt modelId="{05E94FD9-2908-46C7-82E1-9E95AD54AB49}" type="pres">
      <dgm:prSet presAssocID="{A2BF278C-D55E-4279-8688-5C458B40FD2A}" presName="compositeNode" presStyleCnt="0">
        <dgm:presLayoutVars>
          <dgm:bulletEnabled val="1"/>
        </dgm:presLayoutVars>
      </dgm:prSet>
      <dgm:spPr/>
    </dgm:pt>
    <dgm:pt modelId="{26DB1354-637C-4E09-9B9C-5B28D70EF621}" type="pres">
      <dgm:prSet presAssocID="{A2BF278C-D55E-4279-8688-5C458B40FD2A}" presName="bgRect" presStyleLbl="alignNode1" presStyleIdx="1" presStyleCnt="3"/>
      <dgm:spPr/>
      <dgm:t>
        <a:bodyPr/>
        <a:lstStyle/>
        <a:p>
          <a:endParaRPr lang="en-US"/>
        </a:p>
      </dgm:t>
    </dgm:pt>
    <dgm:pt modelId="{C909839B-B5B3-4727-9B00-1D6467BF744D}" type="pres">
      <dgm:prSet presAssocID="{60A94522-AD41-44E1-8F03-53506B69B410}" presName="sibTransNodeRect" presStyleLbl="alignNode1" presStyleIdx="1" presStyleCnt="3" custScaleY="29074" custLinFactNeighborY="-1075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94EB7-8038-4B65-B2EB-CEFF80F8AA9E}" type="pres">
      <dgm:prSet presAssocID="{A2BF278C-D55E-4279-8688-5C458B40FD2A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7D93-732E-4E67-BD82-C3F6005BE84C}" type="pres">
      <dgm:prSet presAssocID="{60A94522-AD41-44E1-8F03-53506B69B410}" presName="sibTrans" presStyleCnt="0"/>
      <dgm:spPr/>
    </dgm:pt>
    <dgm:pt modelId="{E95CD539-4D64-48B9-8536-39D63736337A}" type="pres">
      <dgm:prSet presAssocID="{D851DA90-81BC-4740-8E03-07F451BC5A78}" presName="compositeNode" presStyleCnt="0">
        <dgm:presLayoutVars>
          <dgm:bulletEnabled val="1"/>
        </dgm:presLayoutVars>
      </dgm:prSet>
      <dgm:spPr/>
    </dgm:pt>
    <dgm:pt modelId="{494C585E-5794-4E0D-9974-0538E48E1A6F}" type="pres">
      <dgm:prSet presAssocID="{D851DA90-81BC-4740-8E03-07F451BC5A78}" presName="bgRect" presStyleLbl="alignNode1" presStyleIdx="2" presStyleCnt="3" custLinFactNeighborX="-3043" custLinFactNeighborY="-38406"/>
      <dgm:spPr/>
      <dgm:t>
        <a:bodyPr/>
        <a:lstStyle/>
        <a:p>
          <a:endParaRPr lang="en-US"/>
        </a:p>
      </dgm:t>
    </dgm:pt>
    <dgm:pt modelId="{BAC68D42-CCA2-41BE-8259-6C10EEEE2B09}" type="pres">
      <dgm:prSet presAssocID="{70ED6DE1-1820-4B6A-8B95-9D146564E344}" presName="sibTransNodeRect" presStyleLbl="alignNode1" presStyleIdx="2" presStyleCnt="3" custScaleY="286663" custLinFactNeighborY="-16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6C4A-BCAC-4F3B-AC95-42217247097F}" type="pres">
      <dgm:prSet presAssocID="{D851DA90-81BC-4740-8E03-07F451BC5A78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B2A38-C09E-47BF-86CD-C8AAEB8E5A18}" type="presOf" srcId="{60A94522-AD41-44E1-8F03-53506B69B410}" destId="{C909839B-B5B3-4727-9B00-1D6467BF744D}" srcOrd="0" destOrd="0" presId="urn:microsoft.com/office/officeart/2016/7/layout/LinearBlockProcessNumbered"/>
    <dgm:cxn modelId="{4E7F6899-1DD6-41B4-BDFC-055D81276C54}" type="presOf" srcId="{A2BF278C-D55E-4279-8688-5C458B40FD2A}" destId="{26DB1354-637C-4E09-9B9C-5B28D70EF621}" srcOrd="0" destOrd="0" presId="urn:microsoft.com/office/officeart/2016/7/layout/LinearBlockProcessNumbered"/>
    <dgm:cxn modelId="{13384D2F-9A2D-4844-9EF4-A1E0504237C6}" type="presOf" srcId="{70D174E8-565D-4522-87EE-AE68B4F0BD0B}" destId="{4115FB15-D11B-4937-98FB-E1DFA3C867ED}" srcOrd="0" destOrd="0" presId="urn:microsoft.com/office/officeart/2016/7/layout/LinearBlockProcessNumbered"/>
    <dgm:cxn modelId="{0752A8CA-C20B-45A6-9D46-44B281A53EDC}" type="presOf" srcId="{6F088E63-D463-4A62-BD6B-2427648B36DE}" destId="{5B720CB1-982E-452E-AC13-893FC213A62B}" srcOrd="0" destOrd="0" presId="urn:microsoft.com/office/officeart/2016/7/layout/LinearBlockProcessNumbered"/>
    <dgm:cxn modelId="{AB23D39B-AD8F-4A09-95B7-ECEDF7583DFD}" type="presOf" srcId="{A2BF278C-D55E-4279-8688-5C458B40FD2A}" destId="{F8694EB7-8038-4B65-B2EB-CEFF80F8AA9E}" srcOrd="1" destOrd="0" presId="urn:microsoft.com/office/officeart/2016/7/layout/LinearBlockProcessNumbered"/>
    <dgm:cxn modelId="{EFB57CC7-B68C-4F6B-AD09-858FFEBD81FA}" srcId="{6F088E63-D463-4A62-BD6B-2427648B36DE}" destId="{D851DA90-81BC-4740-8E03-07F451BC5A78}" srcOrd="2" destOrd="0" parTransId="{D7E4078D-93EB-427C-897D-FBF58FB30D35}" sibTransId="{70ED6DE1-1820-4B6A-8B95-9D146564E344}"/>
    <dgm:cxn modelId="{99137FD0-2012-48D3-91A2-81F62568620E}" type="presOf" srcId="{C5570223-97DD-4A0E-B734-4260A4BA8741}" destId="{14852560-9294-411E-A8EA-76E9787C7EDD}" srcOrd="0" destOrd="0" presId="urn:microsoft.com/office/officeart/2016/7/layout/LinearBlockProcessNumbered"/>
    <dgm:cxn modelId="{628C89D2-016C-4A6B-A076-15E102DE9AAA}" type="presOf" srcId="{D851DA90-81BC-4740-8E03-07F451BC5A78}" destId="{494C585E-5794-4E0D-9974-0538E48E1A6F}" srcOrd="0" destOrd="0" presId="urn:microsoft.com/office/officeart/2016/7/layout/LinearBlockProcessNumbered"/>
    <dgm:cxn modelId="{C1273BBB-1FA4-4A7A-9519-519AF7473407}" type="presOf" srcId="{70ED6DE1-1820-4B6A-8B95-9D146564E344}" destId="{BAC68D42-CCA2-41BE-8259-6C10EEEE2B09}" srcOrd="0" destOrd="0" presId="urn:microsoft.com/office/officeart/2016/7/layout/LinearBlockProcessNumbered"/>
    <dgm:cxn modelId="{FB98D9AE-7EA4-4E0C-A440-8AB399B977CD}" type="presOf" srcId="{C5570223-97DD-4A0E-B734-4260A4BA8741}" destId="{E9E2315E-8B53-48E2-B8AB-3657D19AF059}" srcOrd="1" destOrd="0" presId="urn:microsoft.com/office/officeart/2016/7/layout/LinearBlockProcessNumbered"/>
    <dgm:cxn modelId="{62E518C9-AEDE-4C2D-B0FC-BB18C471858E}" srcId="{6F088E63-D463-4A62-BD6B-2427648B36DE}" destId="{C5570223-97DD-4A0E-B734-4260A4BA8741}" srcOrd="0" destOrd="0" parTransId="{A65A4AAC-2275-4EDE-B5B3-450EBF4C8D49}" sibTransId="{70D174E8-565D-4522-87EE-AE68B4F0BD0B}"/>
    <dgm:cxn modelId="{06CC92A2-A7EF-4399-B162-96B263CE121D}" type="presOf" srcId="{D851DA90-81BC-4740-8E03-07F451BC5A78}" destId="{89666C4A-BCAC-4F3B-AC95-42217247097F}" srcOrd="1" destOrd="0" presId="urn:microsoft.com/office/officeart/2016/7/layout/LinearBlockProcessNumbered"/>
    <dgm:cxn modelId="{0014B138-45FB-4DB6-B21D-94187F51E868}" srcId="{6F088E63-D463-4A62-BD6B-2427648B36DE}" destId="{A2BF278C-D55E-4279-8688-5C458B40FD2A}" srcOrd="1" destOrd="0" parTransId="{2FC36560-8BD2-4BD2-9DC8-2A6432EF3AFB}" sibTransId="{60A94522-AD41-44E1-8F03-53506B69B410}"/>
    <dgm:cxn modelId="{FBB8E318-CAEC-449C-9982-8716EFDDCF63}" type="presParOf" srcId="{5B720CB1-982E-452E-AC13-893FC213A62B}" destId="{F113B027-FC5F-43E9-8DEF-A37F8B9C828D}" srcOrd="0" destOrd="0" presId="urn:microsoft.com/office/officeart/2016/7/layout/LinearBlockProcessNumbered"/>
    <dgm:cxn modelId="{9CE06980-5D93-4158-861C-FE265A8BA00A}" type="presParOf" srcId="{F113B027-FC5F-43E9-8DEF-A37F8B9C828D}" destId="{14852560-9294-411E-A8EA-76E9787C7EDD}" srcOrd="0" destOrd="0" presId="urn:microsoft.com/office/officeart/2016/7/layout/LinearBlockProcessNumbered"/>
    <dgm:cxn modelId="{FC3095A3-4661-43A2-8385-BDC241E9A521}" type="presParOf" srcId="{F113B027-FC5F-43E9-8DEF-A37F8B9C828D}" destId="{4115FB15-D11B-4937-98FB-E1DFA3C867ED}" srcOrd="1" destOrd="0" presId="urn:microsoft.com/office/officeart/2016/7/layout/LinearBlockProcessNumbered"/>
    <dgm:cxn modelId="{8763A641-A302-448B-A465-9CF52DF03935}" type="presParOf" srcId="{F113B027-FC5F-43E9-8DEF-A37F8B9C828D}" destId="{E9E2315E-8B53-48E2-B8AB-3657D19AF059}" srcOrd="2" destOrd="0" presId="urn:microsoft.com/office/officeart/2016/7/layout/LinearBlockProcessNumbered"/>
    <dgm:cxn modelId="{0661D090-3BD6-4233-8236-ACF005E35F56}" type="presParOf" srcId="{5B720CB1-982E-452E-AC13-893FC213A62B}" destId="{1CE5DFDD-AC09-42F6-82F7-C1A4F0448DC6}" srcOrd="1" destOrd="0" presId="urn:microsoft.com/office/officeart/2016/7/layout/LinearBlockProcessNumbered"/>
    <dgm:cxn modelId="{4FA20706-35BA-428C-8C78-396B34271860}" type="presParOf" srcId="{5B720CB1-982E-452E-AC13-893FC213A62B}" destId="{05E94FD9-2908-46C7-82E1-9E95AD54AB49}" srcOrd="2" destOrd="0" presId="urn:microsoft.com/office/officeart/2016/7/layout/LinearBlockProcessNumbered"/>
    <dgm:cxn modelId="{DDB1A529-C344-49E7-B2D9-3EF93DD76D51}" type="presParOf" srcId="{05E94FD9-2908-46C7-82E1-9E95AD54AB49}" destId="{26DB1354-637C-4E09-9B9C-5B28D70EF621}" srcOrd="0" destOrd="0" presId="urn:microsoft.com/office/officeart/2016/7/layout/LinearBlockProcessNumbered"/>
    <dgm:cxn modelId="{C8CBE9C2-B506-49A2-9DA0-8DF80F7CBC29}" type="presParOf" srcId="{05E94FD9-2908-46C7-82E1-9E95AD54AB49}" destId="{C909839B-B5B3-4727-9B00-1D6467BF744D}" srcOrd="1" destOrd="0" presId="urn:microsoft.com/office/officeart/2016/7/layout/LinearBlockProcessNumbered"/>
    <dgm:cxn modelId="{C935B9BC-704A-4B49-85D4-7B3388A75212}" type="presParOf" srcId="{05E94FD9-2908-46C7-82E1-9E95AD54AB49}" destId="{F8694EB7-8038-4B65-B2EB-CEFF80F8AA9E}" srcOrd="2" destOrd="0" presId="urn:microsoft.com/office/officeart/2016/7/layout/LinearBlockProcessNumbered"/>
    <dgm:cxn modelId="{5091668B-ED0A-4C02-9F0F-B0CEDF470239}" type="presParOf" srcId="{5B720CB1-982E-452E-AC13-893FC213A62B}" destId="{6D2F7D93-732E-4E67-BD82-C3F6005BE84C}" srcOrd="3" destOrd="0" presId="urn:microsoft.com/office/officeart/2016/7/layout/LinearBlockProcessNumbered"/>
    <dgm:cxn modelId="{1B442388-0FD7-4C7C-9563-4C83CC1EAB7B}" type="presParOf" srcId="{5B720CB1-982E-452E-AC13-893FC213A62B}" destId="{E95CD539-4D64-48B9-8536-39D63736337A}" srcOrd="4" destOrd="0" presId="urn:microsoft.com/office/officeart/2016/7/layout/LinearBlockProcessNumbered"/>
    <dgm:cxn modelId="{B41BE287-754D-426A-9294-F333FF269110}" type="presParOf" srcId="{E95CD539-4D64-48B9-8536-39D63736337A}" destId="{494C585E-5794-4E0D-9974-0538E48E1A6F}" srcOrd="0" destOrd="0" presId="urn:microsoft.com/office/officeart/2016/7/layout/LinearBlockProcessNumbered"/>
    <dgm:cxn modelId="{1785C5B2-76B8-4D7F-A1D1-E7070EF6436D}" type="presParOf" srcId="{E95CD539-4D64-48B9-8536-39D63736337A}" destId="{BAC68D42-CCA2-41BE-8259-6C10EEEE2B09}" srcOrd="1" destOrd="0" presId="urn:microsoft.com/office/officeart/2016/7/layout/LinearBlockProcessNumbered"/>
    <dgm:cxn modelId="{3B992719-D977-4CC3-86A8-6F42895A7FD5}" type="presParOf" srcId="{E95CD539-4D64-48B9-8536-39D63736337A}" destId="{89666C4A-BCAC-4F3B-AC95-42217247097F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One</a:t>
          </a:r>
          <a:r>
            <a:rPr lang="en-US" sz="1100" kern="1200" baseline="0" dirty="0" smtClean="0">
              <a:solidFill>
                <a:schemeClr val="tx1"/>
              </a:solidFill>
            </a:rPr>
            <a:t> per half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Linked to Cornerstones topic for term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Optional and open ended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99" y="2380674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1409999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Open Homework</a:t>
          </a:r>
          <a:endParaRPr lang="en-US" sz="1500" kern="1200" dirty="0"/>
        </a:p>
      </dsp:txBody>
      <dsp:txXfrm>
        <a:off x="499" y="1409999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Each child will be given an individual log in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Fun and engaging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100" kern="1200" dirty="0" smtClean="0">
              <a:solidFill>
                <a:schemeClr val="tx1"/>
              </a:solidFill>
            </a:rPr>
            <a:t>Earn coins and practice at the same time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184517" y="2380674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Times Tables </a:t>
          </a:r>
          <a:r>
            <a:rPr lang="en-US" sz="1500" kern="1200" dirty="0" err="1" smtClean="0"/>
            <a:t>Rockstars</a:t>
          </a:r>
          <a:r>
            <a:rPr lang="en-US" sz="1500" kern="1200" dirty="0" smtClean="0"/>
            <a:t>/ </a:t>
          </a:r>
          <a:r>
            <a:rPr lang="en-US" sz="1500" kern="1200" dirty="0" err="1" smtClean="0"/>
            <a:t>Numbots</a:t>
          </a:r>
          <a:endParaRPr lang="en-US" sz="1500" kern="1200" dirty="0"/>
        </a:p>
      </dsp:txBody>
      <dsp:txXfrm>
        <a:off x="2184517" y="1409999"/>
        <a:ext cx="2022239" cy="970674"/>
      </dsp:txXfrm>
    </dsp:sp>
    <dsp:sp modelId="{494C585E-5794-4E0D-9974-0538E48E1A6F}">
      <dsp:nvSpPr>
        <dsp:cNvPr id="0" name=""/>
        <dsp:cNvSpPr/>
      </dsp:nvSpPr>
      <dsp:spPr>
        <a:xfrm>
          <a:off x="4368536" y="140999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chemeClr val="tx1"/>
              </a:solidFill>
            </a:rPr>
            <a:t>Follows</a:t>
          </a:r>
          <a:r>
            <a:rPr lang="en-US" sz="1100" kern="1200" baseline="0" dirty="0" smtClean="0">
              <a:solidFill>
                <a:schemeClr val="tx1"/>
              </a:solidFill>
            </a:rPr>
            <a:t> on from reading in school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baseline="0" dirty="0" smtClean="0">
              <a:solidFill>
                <a:schemeClr val="tx1"/>
              </a:solidFill>
            </a:rPr>
            <a:t>Practicing segmenting and blending daily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4368536" y="2380674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1409999"/>
          <a:ext cx="2022239" cy="9706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Reading</a:t>
          </a:r>
          <a:endParaRPr lang="en-US" sz="1500" kern="1200" dirty="0"/>
        </a:p>
      </dsp:txBody>
      <dsp:txXfrm>
        <a:off x="4368536" y="1409999"/>
        <a:ext cx="2022239" cy="970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2560-9294-411E-A8EA-76E9787C7EDD}">
      <dsp:nvSpPr>
        <dsp:cNvPr id="0" name=""/>
        <dsp:cNvSpPr/>
      </dsp:nvSpPr>
      <dsp:spPr>
        <a:xfrm>
          <a:off x="499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Our mental health practitioner and child play therapist – she works with individual children and parents.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99" y="1927702"/>
        <a:ext cx="2022239" cy="1456012"/>
      </dsp:txXfrm>
    </dsp:sp>
    <dsp:sp modelId="{4115FB15-D11B-4937-98FB-E1DFA3C867ED}">
      <dsp:nvSpPr>
        <dsp:cNvPr id="0" name=""/>
        <dsp:cNvSpPr/>
      </dsp:nvSpPr>
      <dsp:spPr>
        <a:xfrm>
          <a:off x="499" y="957027"/>
          <a:ext cx="2022239" cy="97067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Helen</a:t>
          </a:r>
          <a:endParaRPr lang="en-US" sz="2000" kern="1200" dirty="0"/>
        </a:p>
      </dsp:txBody>
      <dsp:txXfrm>
        <a:off x="499" y="957027"/>
        <a:ext cx="2022239" cy="970674"/>
      </dsp:txXfrm>
    </dsp:sp>
    <dsp:sp modelId="{26DB1354-637C-4E09-9B9C-5B28D70EF621}">
      <dsp:nvSpPr>
        <dsp:cNvPr id="0" name=""/>
        <dsp:cNvSpPr/>
      </dsp:nvSpPr>
      <dsp:spPr>
        <a:xfrm>
          <a:off x="2184517" y="957027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2184517" y="1927702"/>
        <a:ext cx="2022239" cy="1456012"/>
      </dsp:txXfrm>
    </dsp:sp>
    <dsp:sp modelId="{C909839B-B5B3-4727-9B00-1D6467BF744D}">
      <dsp:nvSpPr>
        <dsp:cNvPr id="0" name=""/>
        <dsp:cNvSpPr/>
      </dsp:nvSpPr>
      <dsp:spPr>
        <a:xfrm>
          <a:off x="2184517" y="1196832"/>
          <a:ext cx="2022239" cy="2822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Mrs</a:t>
          </a:r>
          <a:r>
            <a:rPr lang="en-US" sz="1800" kern="1200" dirty="0" smtClean="0"/>
            <a:t> Sandy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Our Learning Mentor – she works with small groups of children as well as individuals on things like social skills and how to regulate emotions</a:t>
          </a:r>
          <a:r>
            <a:rPr lang="en-US" sz="1400" kern="1200" dirty="0" smtClean="0"/>
            <a:t>.</a:t>
          </a:r>
        </a:p>
      </dsp:txBody>
      <dsp:txXfrm>
        <a:off x="2184517" y="1196832"/>
        <a:ext cx="2022239" cy="282214"/>
      </dsp:txXfrm>
    </dsp:sp>
    <dsp:sp modelId="{494C585E-5794-4E0D-9974-0538E48E1A6F}">
      <dsp:nvSpPr>
        <dsp:cNvPr id="0" name=""/>
        <dsp:cNvSpPr/>
      </dsp:nvSpPr>
      <dsp:spPr>
        <a:xfrm>
          <a:off x="4306999" y="930979"/>
          <a:ext cx="2022239" cy="2426687"/>
        </a:xfrm>
        <a:prstGeom prst="rect">
          <a:avLst/>
        </a:prstGeom>
        <a:solidFill>
          <a:schemeClr val="bg1">
            <a:lumMod val="95000"/>
          </a:schemeClr>
        </a:solidFill>
        <a:ln w="2540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752" tIns="0" rIns="199752" bIns="3302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>
            <a:solidFill>
              <a:schemeClr val="tx1"/>
            </a:solidFill>
          </a:endParaRPr>
        </a:p>
      </dsp:txBody>
      <dsp:txXfrm>
        <a:off x="4306999" y="1901653"/>
        <a:ext cx="2022239" cy="1456012"/>
      </dsp:txXfrm>
    </dsp:sp>
    <dsp:sp modelId="{BAC68D42-CCA2-41BE-8259-6C10EEEE2B09}">
      <dsp:nvSpPr>
        <dsp:cNvPr id="0" name=""/>
        <dsp:cNvSpPr/>
      </dsp:nvSpPr>
      <dsp:spPr>
        <a:xfrm>
          <a:off x="4368536" y="798768"/>
          <a:ext cx="2022239" cy="278256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752" tIns="165100" rIns="199752" bIns="16510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If you have any concerns – contact us through the school email or call and ask to speak to someone.</a:t>
          </a:r>
          <a:endParaRPr lang="en-US" sz="1200" kern="1200" dirty="0"/>
        </a:p>
      </dsp:txBody>
      <dsp:txXfrm>
        <a:off x="4368536" y="798768"/>
        <a:ext cx="2022239" cy="278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259BEA-82BC-4476-91F2-380E77DBAD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DE9C3-2AB8-44E5-BCFE-5DD42DFC56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7858F-6309-4F09-BEA0-6CBF97E55806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B971B-9BC3-41DB-91DC-F03F5C808D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A0720E-F4E2-435B-A885-9194BA3026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AE00-5498-4F06-8655-F21703489B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3C5D-CD12-6D4C-A980-0612968271E2}" type="datetimeFigureOut">
              <a:rPr lang="en-US" smtClean="0"/>
              <a:t>10/13/2021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167F0-0840-1348-BFE4-C6298BBC06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out reading question/discussion sheets for</a:t>
            </a:r>
            <a:r>
              <a:rPr lang="en-GB" baseline="0" dirty="0" smtClean="0"/>
              <a:t> parents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167F0-0840-1348-BFE4-C6298BBC069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8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2000"/>
                  <a:hueMod val="108000"/>
                  <a:satMod val="164000"/>
                  <a:lumMod val="69000"/>
                </a:schemeClr>
                <a:schemeClr val="dk2">
                  <a:tint val="96000"/>
                  <a:hueMod val="90000"/>
                  <a:satMod val="130000"/>
                  <a:lumMod val="134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10"/>
          <p:cNvSpPr/>
          <p:nvPr/>
        </p:nvSpPr>
        <p:spPr>
          <a:xfrm>
            <a:off x="322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75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Oval 1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7999412" y="-2373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Oval 14"/>
          <p:cNvSpPr/>
          <p:nvPr/>
        </p:nvSpPr>
        <p:spPr>
          <a:xfrm>
            <a:off x="8609012" y="5874054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Freeform 5"/>
          <p:cNvSpPr>
            <a:spLocks noEditPoints="1"/>
          </p:cNvSpPr>
          <p:nvPr/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5D0B1B9-C7DF-F64A-B488-12B3D50909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273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15A5A73-8E13-4E38-8362-0A09BA944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58861" y="478881"/>
            <a:ext cx="5582675" cy="5908526"/>
          </a:xfrm>
          <a:custGeom>
            <a:avLst/>
            <a:gdLst>
              <a:gd name="connsiteX0" fmla="*/ 10816 w 5582675"/>
              <a:gd name="connsiteY0" fmla="*/ 0 h 5908526"/>
              <a:gd name="connsiteX1" fmla="*/ 5582675 w 5582675"/>
              <a:gd name="connsiteY1" fmla="*/ 0 h 5908526"/>
              <a:gd name="connsiteX2" fmla="*/ 5582675 w 5582675"/>
              <a:gd name="connsiteY2" fmla="*/ 5908526 h 5908526"/>
              <a:gd name="connsiteX3" fmla="*/ 0 w 5582675"/>
              <a:gd name="connsiteY3" fmla="*/ 5908526 h 5908526"/>
              <a:gd name="connsiteX4" fmla="*/ 30693 w 5582675"/>
              <a:gd name="connsiteY4" fmla="*/ 5722836 h 5908526"/>
              <a:gd name="connsiteX5" fmla="*/ 223682 w 5582675"/>
              <a:gd name="connsiteY5" fmla="*/ 2921544 h 5908526"/>
              <a:gd name="connsiteX6" fmla="*/ 30693 w 5582675"/>
              <a:gd name="connsiteY6" fmla="*/ 120253 h 59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2675" h="5908526">
                <a:moveTo>
                  <a:pt x="10816" y="0"/>
                </a:moveTo>
                <a:lnTo>
                  <a:pt x="5582675" y="0"/>
                </a:lnTo>
                <a:lnTo>
                  <a:pt x="5582675" y="5908526"/>
                </a:lnTo>
                <a:lnTo>
                  <a:pt x="0" y="5908526"/>
                </a:lnTo>
                <a:lnTo>
                  <a:pt x="30693" y="5722836"/>
                </a:lnTo>
                <a:cubicBezTo>
                  <a:pt x="153771" y="4890115"/>
                  <a:pt x="223682" y="3935837"/>
                  <a:pt x="223682" y="2921544"/>
                </a:cubicBezTo>
                <a:cubicBezTo>
                  <a:pt x="223682" y="1907252"/>
                  <a:pt x="153771" y="952973"/>
                  <a:pt x="30693" y="120253"/>
                </a:cubicBezTo>
                <a:close/>
              </a:path>
            </a:pathLst>
          </a:custGeom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83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0BDD93-02DA-4B21-9556-FA8B9894F9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8861" y="478880"/>
            <a:ext cx="5582675" cy="5900239"/>
          </a:xfrm>
          <a:custGeom>
            <a:avLst/>
            <a:gdLst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0 w 5582675"/>
              <a:gd name="connsiteY4" fmla="*/ 0 h 5900239"/>
              <a:gd name="connsiteX0" fmla="*/ 3501 w 5586176"/>
              <a:gd name="connsiteY0" fmla="*/ 0 h 5900239"/>
              <a:gd name="connsiteX1" fmla="*/ 5586176 w 5586176"/>
              <a:gd name="connsiteY1" fmla="*/ 0 h 5900239"/>
              <a:gd name="connsiteX2" fmla="*/ 5586176 w 5586176"/>
              <a:gd name="connsiteY2" fmla="*/ 5900239 h 5900239"/>
              <a:gd name="connsiteX3" fmla="*/ 3501 w 5586176"/>
              <a:gd name="connsiteY3" fmla="*/ 5900239 h 5900239"/>
              <a:gd name="connsiteX4" fmla="*/ 0 w 5586176"/>
              <a:gd name="connsiteY4" fmla="*/ 3615600 h 5900239"/>
              <a:gd name="connsiteX5" fmla="*/ 3501 w 5586176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0 w 5582675"/>
              <a:gd name="connsiteY5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117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62539 w 5582675"/>
              <a:gd name="connsiteY5" fmla="*/ 23740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220019 w 5582675"/>
              <a:gd name="connsiteY4" fmla="*/ 3442880 h 5900239"/>
              <a:gd name="connsiteX5" fmla="*/ 47299 w 5582675"/>
              <a:gd name="connsiteY5" fmla="*/ 247560 h 5900239"/>
              <a:gd name="connsiteX6" fmla="*/ 0 w 5582675"/>
              <a:gd name="connsiteY6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1173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52379 w 5582675"/>
              <a:gd name="connsiteY4" fmla="*/ 5647600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  <a:gd name="connsiteX0" fmla="*/ 0 w 5582675"/>
              <a:gd name="connsiteY0" fmla="*/ 0 h 5900239"/>
              <a:gd name="connsiteX1" fmla="*/ 5582675 w 5582675"/>
              <a:gd name="connsiteY1" fmla="*/ 0 h 5900239"/>
              <a:gd name="connsiteX2" fmla="*/ 5582675 w 5582675"/>
              <a:gd name="connsiteY2" fmla="*/ 5900239 h 5900239"/>
              <a:gd name="connsiteX3" fmla="*/ 0 w 5582675"/>
              <a:gd name="connsiteY3" fmla="*/ 5900239 h 5900239"/>
              <a:gd name="connsiteX4" fmla="*/ 42854 w 5582675"/>
              <a:gd name="connsiteY4" fmla="*/ 5653315 h 5900239"/>
              <a:gd name="connsiteX5" fmla="*/ 220019 w 5582675"/>
              <a:gd name="connsiteY5" fmla="*/ 3442880 h 5900239"/>
              <a:gd name="connsiteX6" fmla="*/ 47299 w 5582675"/>
              <a:gd name="connsiteY6" fmla="*/ 247560 h 5900239"/>
              <a:gd name="connsiteX7" fmla="*/ 0 w 5582675"/>
              <a:gd name="connsiteY7" fmla="*/ 0 h 5900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2675" h="5900239">
                <a:moveTo>
                  <a:pt x="0" y="0"/>
                </a:moveTo>
                <a:lnTo>
                  <a:pt x="5582675" y="0"/>
                </a:lnTo>
                <a:lnTo>
                  <a:pt x="5582675" y="5900239"/>
                </a:lnTo>
                <a:lnTo>
                  <a:pt x="0" y="5900239"/>
                </a:lnTo>
                <a:cubicBezTo>
                  <a:pt x="14285" y="5817931"/>
                  <a:pt x="34284" y="5741338"/>
                  <a:pt x="42854" y="5653315"/>
                </a:cubicBezTo>
                <a:cubicBezTo>
                  <a:pt x="145724" y="4908883"/>
                  <a:pt x="181919" y="4332092"/>
                  <a:pt x="220019" y="3442880"/>
                </a:cubicBezTo>
                <a:cubicBezTo>
                  <a:pt x="221712" y="2333747"/>
                  <a:pt x="182766" y="1285573"/>
                  <a:pt x="47299" y="24756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A5200-74F0-9445-8847-A53AA9C11C7B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730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17C1C-DA5E-F743-826B-CB70C940D4E6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171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10E4C-E478-1D40-94DF-17D7429B053A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993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648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A9061-1D22-724D-9508-7BAEAF28735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5C1B7F-CD73-441E-89FC-46AA9E8B5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150" y="2406650"/>
            <a:ext cx="8663700" cy="34776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974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05E0F-8980-D24A-B2F9-0C7A13C6A6D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229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1EE2-1449-2741-9D08-61623EFC2A0E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2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F7560-49B8-714F-A7F1-D946D3E64C23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081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237C-03C9-D843-906B-96D98C6B2D61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57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as Icons 5X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B480622-FB8F-493B-9965-971B07D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2913" y="1748812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C5BC223-8B87-4685-A901-71B07847E4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92913" y="256115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2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AE3DDF2-FC22-4381-9763-408FEF9648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3" y="3373501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6170A2BF-28BF-4B27-B92D-B1423601B7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92913" y="4185846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4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DB1D08C-9D26-4EC5-B935-D6A265A2A6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4998190"/>
            <a:ext cx="3852000" cy="72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0">
            <a:solidFill>
              <a:schemeClr val="accent6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Text Item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BD2BD-1F35-9841-A6BF-76BE540EE01F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DDAF6ED-5E16-4D29-98B7-FB80DB3AAF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870575" y="184050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8C305CB7-F303-430E-951A-7FC6F97062A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70575" y="265284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84D427E5-ED69-4A46-A9B7-F4DC4466F3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0575" y="3465194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3DDA902F-61D6-4F1C-86C6-D1F5584AE8B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70575" y="4277539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D8B6871A-9C69-4437-A5AD-A0400BAF2C6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870575" y="5089882"/>
            <a:ext cx="536616" cy="536616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100" i="1"/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29625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B8ACAEC3-8D8C-3848-8630-7A0DFF3F6116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CC12BEA0-F502-0646-A370-7ECF194608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8C6160-632A-B540-A7E5-81F40CEC1FE7}"/>
              </a:ext>
            </a:extLst>
          </p:cNvPr>
          <p:cNvSpPr>
            <a:spLocks noChangeAspect="1"/>
          </p:cNvSpPr>
          <p:nvPr userDrawn="1"/>
        </p:nvSpPr>
        <p:spPr>
          <a:xfrm>
            <a:off x="6287247" y="370677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B2FEBB6-C1E0-0D47-8CCC-05EE2F75659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2271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15E544-9553-AC42-B5C3-F7AE9AD6D815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76E934A-C634-DF4D-992A-6E01917693AD}"/>
              </a:ext>
            </a:extLst>
          </p:cNvPr>
          <p:cNvSpPr>
            <a:spLocks noChangeAspect="1"/>
          </p:cNvSpPr>
          <p:nvPr userDrawn="1"/>
        </p:nvSpPr>
        <p:spPr>
          <a:xfrm>
            <a:off x="6289119" y="799317"/>
            <a:ext cx="1261872" cy="12618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40A-5592-5744-BFD7-61B04D70BFE7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8E97E18E-0E31-B542-9578-D6E4DCD8468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7602DDF7-46BD-6045-BDB0-45F47B0B6A9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182046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6F73ED6-3B3B-5A45-912C-FCFD7D53593C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3702940"/>
            <a:ext cx="1261872" cy="12618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B5971407-B12A-EE45-895D-769807DFC76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65103" y="386983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6215321-76D7-AD41-B779-DE347C617DB3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3706777"/>
            <a:ext cx="1261872" cy="12618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61684B2-1403-BD44-80B1-6A5C0D0A3C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54143" y="387367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799317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799317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966213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965277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235108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627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235" y="5258548"/>
            <a:ext cx="2325688" cy="7747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325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Icon Bullet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>
            <a:extLst>
              <a:ext uri="{FF2B5EF4-FFF2-40B4-BE49-F238E27FC236}">
                <a16:creationId xmlns:a16="http://schemas.microsoft.com/office/drawing/2014/main" id="{3B87B079-A5F0-D34B-90BD-17403B51EF47}"/>
              </a:ext>
            </a:extLst>
          </p:cNvPr>
          <p:cNvSpPr>
            <a:spLocks noChangeAspect="1"/>
          </p:cNvSpPr>
          <p:nvPr userDrawn="1"/>
        </p:nvSpPr>
        <p:spPr>
          <a:xfrm>
            <a:off x="8699143" y="2234226"/>
            <a:ext cx="1261872" cy="12618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169BE7-153A-034D-B3C8-A226C22DE09C}"/>
              </a:ext>
            </a:extLst>
          </p:cNvPr>
          <p:cNvSpPr>
            <a:spLocks noChangeAspect="1"/>
          </p:cNvSpPr>
          <p:nvPr userDrawn="1"/>
        </p:nvSpPr>
        <p:spPr>
          <a:xfrm>
            <a:off x="6288183" y="2234226"/>
            <a:ext cx="1261872" cy="12618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604C6493-8619-1749-A32C-8C1C4E87533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54143" y="2401122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EE25A905-577F-154D-BA89-4F485EEBC4B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865103" y="2400186"/>
            <a:ext cx="929952" cy="929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F711-7020-994E-A797-D04033A0CF1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627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7235" y="3785996"/>
            <a:ext cx="2325688" cy="150345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</p:spTree>
    <p:extLst>
      <p:ext uri="{BB962C8B-B14F-4D97-AF65-F5344CB8AC3E}">
        <p14:creationId xmlns:p14="http://schemas.microsoft.com/office/powerpoint/2010/main" val="246506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Icon Bullet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F625DE42-6A2A-D745-B1F8-2AF2793533BE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3981394"/>
            <a:ext cx="1042415" cy="10424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A87D37E3-62A9-1F44-8520-EBED16BF1C0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35100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F8797D-AFBD-534A-AC82-DE2B7BAECE83}"/>
              </a:ext>
            </a:extLst>
          </p:cNvPr>
          <p:cNvSpPr>
            <a:spLocks noChangeAspect="1"/>
          </p:cNvSpPr>
          <p:nvPr userDrawn="1"/>
        </p:nvSpPr>
        <p:spPr>
          <a:xfrm>
            <a:off x="8404601" y="1932281"/>
            <a:ext cx="1042415" cy="1042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EFE809D2-16A3-B143-BC10-FEC397E62C6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35100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677FD5-9A91-4866-B075-6DDE16433AC7}"/>
              </a:ext>
            </a:extLst>
          </p:cNvPr>
          <p:cNvGrpSpPr/>
          <p:nvPr userDrawn="1"/>
        </p:nvGrpSpPr>
        <p:grpSpPr>
          <a:xfrm>
            <a:off x="16303" y="0"/>
            <a:ext cx="12192000" cy="6858000"/>
            <a:chOff x="16303" y="6430358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236937" y="6430358"/>
              <a:ext cx="507801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 r="-140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3144589" y="8256436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2233481" y="9232079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16303" y="6431945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287088"/>
            <a:ext cx="3438881" cy="2283824"/>
          </a:xfrm>
        </p:spPr>
        <p:txBody>
          <a:bodyPr anchor="ctr"/>
          <a:lstStyle>
            <a:lvl1pPr algn="l">
              <a:defRPr sz="2300" b="0" cap="none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69370-372E-0846-B090-5E6EF97A3B62}" type="datetime1">
              <a:rPr lang="en-US" noProof="0" smtClean="0"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ADD13A9-A8EA-4B1C-AE31-FE189E0E8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9670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A2BAC124-81DA-4B8B-86CD-75C69A4D0D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19533" y="1840992"/>
            <a:ext cx="2095046" cy="1225056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B493D355-B592-4395-8255-D1D4FB1CF1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9670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D0A496BB-AA13-44AE-AFA6-30D4ED5099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9533" y="3891529"/>
            <a:ext cx="2095046" cy="1222144"/>
          </a:xfrm>
        </p:spPr>
        <p:txBody>
          <a:bodyPr anchor="ctr">
            <a:noAutofit/>
          </a:bodyPr>
          <a:lstStyle>
            <a:lvl1pPr marL="0" indent="0" algn="l">
              <a:buNone/>
              <a:defRPr sz="1200"/>
            </a:lvl1pPr>
          </a:lstStyle>
          <a:p>
            <a:pPr lvl="0"/>
            <a:r>
              <a:rPr lang="en-US" noProof="0"/>
              <a:t>Edit bullet description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63115-25B3-494B-9A13-AC92EFE94C09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1932281"/>
            <a:ext cx="1042415" cy="10424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3C759269-D6E6-2B41-8BEE-8B5AFB809B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01494" y="2074012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3E569D5-DC38-7C46-95CD-ACFBFBF591A2}"/>
              </a:ext>
            </a:extLst>
          </p:cNvPr>
          <p:cNvSpPr>
            <a:spLocks noChangeAspect="1"/>
          </p:cNvSpPr>
          <p:nvPr userDrawn="1"/>
        </p:nvSpPr>
        <p:spPr>
          <a:xfrm>
            <a:off x="5070995" y="3981394"/>
            <a:ext cx="1042415" cy="10424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E8396DFD-D667-2648-9BE4-6237690F79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01494" y="4123125"/>
            <a:ext cx="781417" cy="758952"/>
          </a:xfrm>
          <a:prstGeom prst="ellipse">
            <a:avLst/>
          </a:prstGeom>
          <a:noFill/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200" i="1"/>
            </a:lvl1pPr>
          </a:lstStyle>
          <a:p>
            <a:r>
              <a:rPr lang="en-US" noProof="0" dirty="0"/>
              <a:t>Select Icon</a:t>
            </a:r>
          </a:p>
        </p:txBody>
      </p:sp>
    </p:spTree>
    <p:extLst>
      <p:ext uri="{BB962C8B-B14F-4D97-AF65-F5344CB8AC3E}">
        <p14:creationId xmlns:p14="http://schemas.microsoft.com/office/powerpoint/2010/main" val="29299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8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6ACA6CA-E140-824D-8E8B-5CC5036BDBAE}" type="datetime1">
              <a:rPr lang="en-US" noProof="0" smtClean="0"/>
              <a:pPr/>
              <a:t>10/13/2021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FF96B15-8338-45D5-A943-561235072D6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391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59" r:id="rId4"/>
    <p:sldLayoutId id="2147483860" r:id="rId5"/>
    <p:sldLayoutId id="2147483861" r:id="rId6"/>
    <p:sldLayoutId id="2147483862" r:id="rId7"/>
    <p:sldLayoutId id="2147483864" r:id="rId8"/>
    <p:sldLayoutId id="2147483863" r:id="rId9"/>
    <p:sldLayoutId id="2147483858" r:id="rId10"/>
    <p:sldLayoutId id="2147483865" r:id="rId11"/>
    <p:sldLayoutId id="2147483844" r:id="rId12"/>
    <p:sldLayoutId id="2147483845" r:id="rId13"/>
    <p:sldLayoutId id="2147483846" r:id="rId14"/>
    <p:sldLayoutId id="2147483866" r:id="rId15"/>
    <p:sldLayoutId id="214748384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9.svg"/><Relationship Id="rId5" Type="http://schemas.openxmlformats.org/officeDocument/2006/relationships/image" Target="../media/image13.svg"/><Relationship Id="rId10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21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10" Type="http://schemas.openxmlformats.org/officeDocument/2006/relationships/image" Target="../media/image19.svg"/><Relationship Id="rId4" Type="http://schemas.openxmlformats.org/officeDocument/2006/relationships/image" Target="../media/image24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32.svg"/><Relationship Id="rId4" Type="http://schemas.openxmlformats.org/officeDocument/2006/relationships/image" Target="../media/image22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B41E-FC51-4047-9C2D-7FA6782DA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86224"/>
            <a:ext cx="8825658" cy="267764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Welcome to Year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989F-747B-4007-9C7A-A35E8B662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509232"/>
            <a:ext cx="8825658" cy="861420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Meet the Teachers</a:t>
            </a:r>
          </a:p>
          <a:p>
            <a:r>
              <a:rPr lang="en-US" sz="1600" dirty="0" err="1" smtClean="0"/>
              <a:t>Ms</a:t>
            </a:r>
            <a:r>
              <a:rPr lang="en-US" sz="1600" dirty="0" smtClean="0"/>
              <a:t> Lewis (Monday –</a:t>
            </a:r>
            <a:r>
              <a:rPr lang="en-US" sz="1600" dirty="0"/>
              <a:t> </a:t>
            </a:r>
            <a:r>
              <a:rPr lang="en-US" sz="1600" dirty="0" smtClean="0"/>
              <a:t>Wednesday)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Mrs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/>
              <a:t>Anslow</a:t>
            </a:r>
            <a:r>
              <a:rPr lang="en-US" sz="1600" dirty="0" smtClean="0">
                <a:solidFill>
                  <a:schemeClr val="bg1"/>
                </a:solidFill>
              </a:rPr>
              <a:t> (</a:t>
            </a:r>
            <a:r>
              <a:rPr lang="en-US" sz="1600" dirty="0" err="1" smtClean="0">
                <a:solidFill>
                  <a:schemeClr val="bg1"/>
                </a:solidFill>
              </a:rPr>
              <a:t>Thusday</a:t>
            </a:r>
            <a:r>
              <a:rPr lang="en-US" sz="1600" dirty="0" smtClean="0">
                <a:solidFill>
                  <a:schemeClr val="bg1"/>
                </a:solidFill>
              </a:rPr>
              <a:t> - Friday)</a:t>
            </a:r>
          </a:p>
          <a:p>
            <a:r>
              <a:rPr lang="en-US" sz="1600" dirty="0" err="1" smtClean="0"/>
              <a:t>Mrs</a:t>
            </a:r>
            <a:r>
              <a:rPr lang="en-US" sz="1600" dirty="0" smtClean="0"/>
              <a:t> </a:t>
            </a:r>
            <a:r>
              <a:rPr lang="en-US" sz="1600" dirty="0" err="1" smtClean="0"/>
              <a:t>Altamash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Barn Croft – Barn Croft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54" y="879444"/>
            <a:ext cx="4171929" cy="244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503" y="2552313"/>
            <a:ext cx="3860260" cy="17356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Other Information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Long hair must be tied back. </a:t>
            </a:r>
          </a:p>
          <a:p>
            <a:pPr marL="0" indent="0">
              <a:buNone/>
            </a:pPr>
            <a:r>
              <a:rPr lang="en-US" sz="1400" dirty="0" smtClean="0"/>
              <a:t>No jewelry except small plain stud earrings </a:t>
            </a:r>
          </a:p>
          <a:p>
            <a:pPr marL="0" indent="0">
              <a:buNone/>
            </a:pPr>
            <a:r>
              <a:rPr lang="en-US" sz="1400" dirty="0" smtClean="0"/>
              <a:t>Shoes need to be closed in and suitable e.g. black school shoes or trainers. </a:t>
            </a:r>
            <a:endParaRPr lang="en-US" sz="1400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PE and Outdoor learning days</a:t>
            </a:r>
          </a:p>
          <a:p>
            <a:pPr marL="0" indent="0">
              <a:buNone/>
            </a:pPr>
            <a:r>
              <a:rPr lang="en-US" sz="1400" dirty="0" smtClean="0"/>
              <a:t>Children come to school in suitable clothing – we go out in </a:t>
            </a:r>
            <a:r>
              <a:rPr lang="en-US" sz="1400" b="1" u="sng" dirty="0" smtClean="0"/>
              <a:t>all weathers</a:t>
            </a:r>
          </a:p>
          <a:p>
            <a:pPr marL="0" indent="0">
              <a:buNone/>
            </a:pPr>
            <a:r>
              <a:rPr lang="en-US" sz="1400" dirty="0" smtClean="0"/>
              <a:t>Wellies can be left at school in a named bag</a:t>
            </a:r>
          </a:p>
          <a:p>
            <a:pPr marL="0" indent="0">
              <a:buNone/>
            </a:pPr>
            <a:r>
              <a:rPr lang="en-US" sz="1400" dirty="0" smtClean="0"/>
              <a:t>Waterproofs are required for outdoor learning</a:t>
            </a:r>
            <a:endParaRPr lang="en-US" sz="1400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Please speak to us if you have any questions, concerns or updates.</a:t>
            </a:r>
          </a:p>
          <a:p>
            <a:pPr marL="0" indent="0">
              <a:buNone/>
            </a:pPr>
            <a:r>
              <a:rPr lang="en-US" sz="1400" dirty="0" smtClean="0"/>
              <a:t>We encourage children to speak to us too if they have any worries.</a:t>
            </a:r>
          </a:p>
          <a:p>
            <a:pPr marL="0" indent="0">
              <a:buNone/>
            </a:pPr>
            <a:r>
              <a:rPr lang="en-US" sz="1400" b="1" dirty="0" smtClean="0"/>
              <a:t>Letters and information sent via </a:t>
            </a:r>
            <a:r>
              <a:rPr lang="en-US" sz="1400" b="1" dirty="0" err="1" smtClean="0"/>
              <a:t>Parentmail</a:t>
            </a:r>
            <a:r>
              <a:rPr lang="en-US" sz="1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3672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495FDB2-AFE9-4654-B647-0B61FFE7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F545D-EFC6-4292-A41D-186A85833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E59E7-4ACA-354D-B7B9-2DF31F54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11</a:t>
            </a:fld>
            <a:endParaRPr lang="en-US" dirty="0"/>
          </a:p>
        </p:txBody>
      </p:sp>
      <p:pic>
        <p:nvPicPr>
          <p:cNvPr id="4098" name="Picture 2" descr="Clearing-up Powers of Attorney - TicliBlaxland Lawyers - TB L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666" y="1955675"/>
            <a:ext cx="5131596" cy="31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2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Routines</a:t>
            </a:r>
            <a:endParaRPr lang="en-US" dirty="0"/>
          </a:p>
        </p:txBody>
      </p:sp>
      <p:pic>
        <p:nvPicPr>
          <p:cNvPr id="12" name="Picture Placeholder 11" descr="Clock">
            <a:extLst>
              <a:ext uri="{FF2B5EF4-FFF2-40B4-BE49-F238E27FC236}">
                <a16:creationId xmlns:a16="http://schemas.microsoft.com/office/drawing/2014/main" id="{E1DDCE14-088F-46E3-A4A0-3D2F40EA67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1769" y="1043839"/>
            <a:ext cx="774700" cy="7747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Drop off 8.50 – 9.10</a:t>
            </a:r>
          </a:p>
          <a:p>
            <a:r>
              <a:rPr lang="en-US" dirty="0" smtClean="0"/>
              <a:t>Pick up 3.25 – 3.35</a:t>
            </a:r>
          </a:p>
          <a:p>
            <a:r>
              <a:rPr lang="en-US" dirty="0" smtClean="0"/>
              <a:t>Drop and go!</a:t>
            </a:r>
          </a:p>
          <a:p>
            <a:endParaRPr lang="en-US" dirty="0"/>
          </a:p>
        </p:txBody>
      </p:sp>
      <p:pic>
        <p:nvPicPr>
          <p:cNvPr id="14" name="Picture Placeholder 13" descr="House">
            <a:extLst>
              <a:ext uri="{FF2B5EF4-FFF2-40B4-BE49-F238E27FC236}">
                <a16:creationId xmlns:a16="http://schemas.microsoft.com/office/drawing/2014/main" id="{9B25FBAB-6696-4071-A181-E7F39B4AA1E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49618" t="-48742" r="-49618" b="-50243"/>
          <a:stretch/>
        </p:blipFill>
        <p:spPr>
          <a:xfrm>
            <a:off x="8700079" y="801189"/>
            <a:ext cx="1260000" cy="1260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67235" y="2351088"/>
            <a:ext cx="2325688" cy="1067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Lunch boxes</a:t>
            </a:r>
          </a:p>
          <a:p>
            <a:r>
              <a:rPr lang="en-US" dirty="0" smtClean="0"/>
              <a:t>Wellies/coats</a:t>
            </a:r>
          </a:p>
          <a:p>
            <a:r>
              <a:rPr lang="en-US" dirty="0" smtClean="0"/>
              <a:t>Reading/Phonics books </a:t>
            </a:r>
          </a:p>
          <a:p>
            <a:r>
              <a:rPr lang="en-US" dirty="0" smtClean="0"/>
              <a:t>No pencil cases or toys</a:t>
            </a:r>
            <a:endParaRPr lang="en-US" dirty="0"/>
          </a:p>
        </p:txBody>
      </p:sp>
      <p:pic>
        <p:nvPicPr>
          <p:cNvPr id="16" name="Picture Placeholder 15" descr="Pencil">
            <a:extLst>
              <a:ext uri="{FF2B5EF4-FFF2-40B4-BE49-F238E27FC236}">
                <a16:creationId xmlns:a16="http://schemas.microsoft.com/office/drawing/2014/main" id="{2ABB9B2C-8073-4AE8-9BDD-46925F1DD0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-68714" t="-68864" r="-68714" b="-68864"/>
          <a:stretch/>
        </p:blipFill>
        <p:spPr>
          <a:xfrm>
            <a:off x="6289119" y="3708649"/>
            <a:ext cx="1260000" cy="1260000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56275" y="5258547"/>
            <a:ext cx="2325688" cy="11814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Teachers or TAs are at the doors AM and PM</a:t>
            </a:r>
          </a:p>
          <a:p>
            <a:r>
              <a:rPr lang="en-US" dirty="0" smtClean="0"/>
              <a:t>Please use Dojo messenger or  book appointment with office for meetings (quick message at the door is fine)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DC211434-F1B3-4E2F-B008-4EEA0ACB33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-71339" t="-71339" r="-71339" b="-71339"/>
          <a:stretch/>
        </p:blipFill>
        <p:spPr>
          <a:xfrm>
            <a:off x="8700079" y="3708649"/>
            <a:ext cx="1260000" cy="1260000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67235" y="5258548"/>
            <a:ext cx="2325688" cy="1040652"/>
          </a:xfrm>
        </p:spPr>
        <p:txBody>
          <a:bodyPr/>
          <a:lstStyle/>
          <a:p>
            <a:r>
              <a:rPr lang="en-US" dirty="0" smtClean="0"/>
              <a:t>Break time – 10.40-10.55</a:t>
            </a:r>
          </a:p>
          <a:p>
            <a:r>
              <a:rPr lang="en-US" dirty="0" smtClean="0"/>
              <a:t>Lunch time – 12.00-13.00</a:t>
            </a:r>
          </a:p>
          <a:p>
            <a:r>
              <a:rPr lang="en-US" dirty="0" smtClean="0"/>
              <a:t>Break time – 14.15 – 14.30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98AB5-8BDA-AB41-9AEF-8516B23B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/>
          <a:srcRect l="26566" t="20651" r="31945" b="23394"/>
          <a:stretch/>
        </p:blipFill>
        <p:spPr>
          <a:xfrm>
            <a:off x="6635932" y="3924085"/>
            <a:ext cx="568002" cy="80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88723-F88E-4F02-B1A9-D1224233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Timetable and Subjects</a:t>
            </a:r>
            <a:endParaRPr lang="en-US" sz="2300" dirty="0">
              <a:solidFill>
                <a:schemeClr val="bg1"/>
              </a:solidFill>
            </a:endParaRPr>
          </a:p>
        </p:txBody>
      </p:sp>
      <p:pic>
        <p:nvPicPr>
          <p:cNvPr id="32" name="Picture Placeholder 31" descr="Open Book">
            <a:extLst>
              <a:ext uri="{FF2B5EF4-FFF2-40B4-BE49-F238E27FC236}">
                <a16:creationId xmlns:a16="http://schemas.microsoft.com/office/drawing/2014/main" id="{88238207-50D4-41D4-A729-30B439AC842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73279" y="1887516"/>
            <a:ext cx="442593" cy="44259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B5742-D468-45B7-9156-641CD4D80A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Phonics, English and maths minimum of four lessons per week</a:t>
            </a:r>
            <a:endParaRPr lang="en-US" dirty="0"/>
          </a:p>
        </p:txBody>
      </p:sp>
      <p:pic>
        <p:nvPicPr>
          <p:cNvPr id="34" name="Picture Placeholder 33" descr="Pencil">
            <a:extLst>
              <a:ext uri="{FF2B5EF4-FFF2-40B4-BE49-F238E27FC236}">
                <a16:creationId xmlns:a16="http://schemas.microsoft.com/office/drawing/2014/main" id="{3A3178EB-E188-4B9F-9865-1C058BC971A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73279" y="2699860"/>
            <a:ext cx="442593" cy="4425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D3AC9-532C-45CE-A886-41FE54A32E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Cornerstones Topic days are Monday and Thursday, including foundation subjects, science, music, art etc.</a:t>
            </a:r>
            <a:endParaRPr lang="en-US" dirty="0"/>
          </a:p>
        </p:txBody>
      </p:sp>
      <p:pic>
        <p:nvPicPr>
          <p:cNvPr id="36" name="Picture Placeholder 35" descr="Pen">
            <a:extLst>
              <a:ext uri="{FF2B5EF4-FFF2-40B4-BE49-F238E27FC236}">
                <a16:creationId xmlns:a16="http://schemas.microsoft.com/office/drawing/2014/main" id="{21A379A7-E90A-4466-BAB4-13E7280FC0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73279" y="3512205"/>
            <a:ext cx="442593" cy="44259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33E00-5119-4205-BD29-9D1A753BE3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Outdoor learning and PE is on Wednesday – come to school in suitable clothes and coat, leave wellies at school</a:t>
            </a:r>
            <a:endParaRPr lang="en-US" dirty="0"/>
          </a:p>
        </p:txBody>
      </p:sp>
      <p:pic>
        <p:nvPicPr>
          <p:cNvPr id="38" name="Picture Placeholder 37" descr="Highlighter ">
            <a:extLst>
              <a:ext uri="{FF2B5EF4-FFF2-40B4-BE49-F238E27FC236}">
                <a16:creationId xmlns:a16="http://schemas.microsoft.com/office/drawing/2014/main" id="{1CBCB90A-70A5-49AD-821D-C108E3441E0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73279" y="4324550"/>
            <a:ext cx="442593" cy="44259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0A6450-4901-4648-A1D8-F9E19429FA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Phonics is grouped across the school and taught daily, Music specialist teacher</a:t>
            </a:r>
            <a:r>
              <a:rPr lang="en-US" dirty="0"/>
              <a:t> </a:t>
            </a:r>
            <a:r>
              <a:rPr lang="en-US" dirty="0" smtClean="0"/>
              <a:t>is in on a Monday.</a:t>
            </a:r>
            <a:endParaRPr lang="en-US" dirty="0"/>
          </a:p>
        </p:txBody>
      </p:sp>
      <p:pic>
        <p:nvPicPr>
          <p:cNvPr id="40" name="Picture Placeholder 39" descr="Books">
            <a:extLst>
              <a:ext uri="{FF2B5EF4-FFF2-40B4-BE49-F238E27FC236}">
                <a16:creationId xmlns:a16="http://schemas.microsoft.com/office/drawing/2014/main" id="{21506F1E-3CF6-4B0C-AE4F-832BC6EA131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973279" y="5136894"/>
            <a:ext cx="442593" cy="442593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6A07C8-F3A3-4A79-ADA4-D3DF410E68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Regular keep up interventions run daily within the class, fluid and flexible based on current teaching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8CA6F-C72D-F944-B10D-0504BB66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875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BB6A-049C-45E8-AC09-2F0B9BB2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 Croft Rules and Behaviour</a:t>
            </a:r>
            <a:r>
              <a:rPr lang="en-US" dirty="0"/>
              <a:t>	</a:t>
            </a:r>
          </a:p>
        </p:txBody>
      </p:sp>
      <p:pic>
        <p:nvPicPr>
          <p:cNvPr id="12" name="Picture Placeholder 11" descr="Open Book">
            <a:extLst>
              <a:ext uri="{FF2B5EF4-FFF2-40B4-BE49-F238E27FC236}">
                <a16:creationId xmlns:a16="http://schemas.microsoft.com/office/drawing/2014/main" id="{F789BF61-D242-4C97-BB4D-41ABE8AA48E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70769" y="2398359"/>
            <a:ext cx="929952" cy="9299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F589A-CEC8-4207-8D7B-43220A840A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5322" y="3819184"/>
            <a:ext cx="2325688" cy="1503455"/>
          </a:xfrm>
        </p:spPr>
        <p:txBody>
          <a:bodyPr>
            <a:noAutofit/>
          </a:bodyPr>
          <a:lstStyle/>
          <a:p>
            <a:r>
              <a:rPr lang="en-US" sz="1400" dirty="0"/>
              <a:t> Tracking sheets are used to monitor and record </a:t>
            </a:r>
            <a:r>
              <a:rPr lang="en-US" sz="1400" dirty="0" err="1"/>
              <a:t>behaviour</a:t>
            </a:r>
            <a:r>
              <a:rPr lang="en-US" sz="1400" dirty="0"/>
              <a:t> over time</a:t>
            </a:r>
          </a:p>
          <a:p>
            <a:r>
              <a:rPr lang="en-US" sz="1400" dirty="0" smtClean="0"/>
              <a:t>Please refer to Barn Croft’s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policy (with all policies on school website) for further information and details</a:t>
            </a:r>
            <a:endParaRPr lang="en-US" sz="1400" dirty="0"/>
          </a:p>
        </p:txBody>
      </p:sp>
      <p:pic>
        <p:nvPicPr>
          <p:cNvPr id="14" name="Picture Placeholder 13" descr="Pencil">
            <a:extLst>
              <a:ext uri="{FF2B5EF4-FFF2-40B4-BE49-F238E27FC236}">
                <a16:creationId xmlns:a16="http://schemas.microsoft.com/office/drawing/2014/main" id="{19E134B0-C7E0-44A0-BADA-93C2019D09F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99815" y="2398359"/>
            <a:ext cx="929952" cy="92995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EA63EB-C2C5-4671-AE38-4464037BE2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1896" y="3782342"/>
            <a:ext cx="2791005" cy="2749087"/>
          </a:xfrm>
        </p:spPr>
        <p:txBody>
          <a:bodyPr/>
          <a:lstStyle/>
          <a:p>
            <a:r>
              <a:rPr lang="en-US" sz="1400" dirty="0" smtClean="0"/>
              <a:t>Reminder, caution, last chance, time out, repair</a:t>
            </a:r>
          </a:p>
          <a:p>
            <a:r>
              <a:rPr lang="en-US" sz="1400" dirty="0" smtClean="0"/>
              <a:t>Private and personalised, directed at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not the child, choices offered and supportive not punitive.</a:t>
            </a:r>
          </a:p>
          <a:p>
            <a:r>
              <a:rPr lang="en-US" sz="1400" dirty="0" smtClean="0"/>
              <a:t>Repair/reflection designed to work with the child to repair the </a:t>
            </a:r>
            <a:r>
              <a:rPr lang="en-US" sz="1400" dirty="0" err="1" smtClean="0"/>
              <a:t>behaviour</a:t>
            </a:r>
            <a:r>
              <a:rPr lang="en-US" sz="1400" dirty="0" smtClean="0"/>
              <a:t> and find strategies to avoid in future.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C2495D-630A-AF42-97CB-9B1D6372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791" y="295729"/>
            <a:ext cx="2404887" cy="16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68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518366" y="1693332"/>
            <a:ext cx="1397725" cy="136337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4D910-12C6-474C-AE9A-EBF2857C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dirty="0" smtClean="0">
                <a:solidFill>
                  <a:schemeClr val="bg1"/>
                </a:solidFill>
              </a:rPr>
              <a:t>Reading books</a:t>
            </a:r>
            <a:br>
              <a:rPr lang="en-US" sz="23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Phonics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Library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C5D78-4E60-4B36-91B8-4DB29BB9C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Permission letters need to be signed and returned to the office, via </a:t>
            </a:r>
            <a:r>
              <a:rPr lang="en-US" dirty="0" err="1" smtClean="0"/>
              <a:t>P</a:t>
            </a:r>
            <a:r>
              <a:rPr lang="en-US" dirty="0" err="1" smtClean="0">
                <a:solidFill>
                  <a:schemeClr val="bg1"/>
                </a:solidFill>
              </a:rPr>
              <a:t>arentMail</a:t>
            </a:r>
            <a:r>
              <a:rPr lang="en-US" dirty="0" smtClean="0"/>
              <a:t> before books are sent home.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02255-8BD2-43EF-A167-C5C8FB49F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DD2B4-B372-0144-9E8A-188A2C9B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60377" y="1693331"/>
            <a:ext cx="1397725" cy="136337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352540" y="1693330"/>
            <a:ext cx="1397725" cy="13633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80" name="Picture 8" descr="Download Open Book Outline Variant Inside A Circle Vector - Open Book  Outline Png - Full Size PNG Image - PNGk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4234" y="2010732"/>
            <a:ext cx="1025113" cy="7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reen Word Cards: (Read Write Inc. Phonics) by Ruth Miski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3" b="89528" l="9275" r="92174">
                        <a14:foregroundMark x1="13623" y1="16222" x2="24348" y2="16222"/>
                        <a14:foregroundMark x1="23478" y1="16222" x2="23478" y2="11088"/>
                        <a14:foregroundMark x1="24348" y1="12320" x2="23478" y2="9035"/>
                        <a14:foregroundMark x1="23478" y1="9035" x2="87826" y2="9035"/>
                        <a14:foregroundMark x1="81449" y1="85832" x2="81449" y2="79466"/>
                        <a14:foregroundMark x1="81449" y1="79466" x2="92174" y2="80082"/>
                        <a14:foregroundMark x1="92174" y1="80082" x2="92174" y2="7803"/>
                        <a14:foregroundMark x1="11884" y1="85832" x2="11014" y2="15606"/>
                        <a14:foregroundMark x1="11884" y1="85216" x2="80580" y2="83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5" y="1772065"/>
            <a:ext cx="854286" cy="12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Book Clipart Black And White, Transparent PNG Clipart Images Free Download  - ClipartMax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20" b="93122" l="3000" r="93000">
                        <a14:foregroundMark x1="54000" y1="38095" x2="10333" y2="35450"/>
                        <a14:foregroundMark x1="9667" y1="38095" x2="3333" y2="45503"/>
                        <a14:foregroundMark x1="5667" y1="78307" x2="6333" y2="88889"/>
                        <a14:foregroundMark x1="61667" y1="93122" x2="70000" y2="93122"/>
                        <a14:foregroundMark x1="9667" y1="87831" x2="59667" y2="88889"/>
                        <a14:foregroundMark x1="54667" y1="13757" x2="81000" y2="10582"/>
                        <a14:foregroundMark x1="67000" y1="11640" x2="67667" y2="6349"/>
                        <a14:foregroundMark x1="83000" y1="10582" x2="93000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2" y="2010732"/>
            <a:ext cx="1150711" cy="7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6176477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Two phonics books per week</a:t>
            </a:r>
          </a:p>
          <a:p>
            <a:pPr marL="0" indent="0">
              <a:buNone/>
            </a:pPr>
            <a:r>
              <a:rPr lang="en-US" sz="1400" dirty="0" smtClean="0"/>
              <a:t>One the same and one using the same sounds</a:t>
            </a:r>
          </a:p>
          <a:p>
            <a:pPr marL="0" indent="0">
              <a:buNone/>
            </a:pPr>
            <a:r>
              <a:rPr lang="en-US" sz="1400" dirty="0" smtClean="0"/>
              <a:t>Return to school </a:t>
            </a:r>
            <a:r>
              <a:rPr lang="en-US" sz="1400" b="1" u="sng" dirty="0" smtClean="0"/>
              <a:t>every Monday</a:t>
            </a:r>
            <a:endParaRPr lang="en-US" sz="1400" b="1" u="sng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8224117" y="3270248"/>
            <a:ext cx="1870243" cy="34048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Children not in phonics lessons have a reading book to go home every week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Book is selected and guided by an adult based on skills that need to be practiced </a:t>
            </a:r>
          </a:p>
          <a:p>
            <a:pPr marL="0" indent="0">
              <a:buNone/>
            </a:pPr>
            <a:r>
              <a:rPr lang="en-US" sz="1400" dirty="0" smtClean="0"/>
              <a:t>Return </a:t>
            </a:r>
            <a:r>
              <a:rPr lang="en-US" sz="1400" dirty="0"/>
              <a:t>books to school </a:t>
            </a:r>
            <a:r>
              <a:rPr lang="en-US" sz="1400" b="1" u="sng" dirty="0"/>
              <a:t>every Wednesday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 txBox="1">
            <a:spLocks/>
          </p:cNvSpPr>
          <p:nvPr/>
        </p:nvSpPr>
        <p:spPr>
          <a:xfrm>
            <a:off x="10188490" y="3270249"/>
            <a:ext cx="1870243" cy="2660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Library session every week on Thursday</a:t>
            </a:r>
          </a:p>
          <a:p>
            <a:pPr marL="0" indent="0">
              <a:buNone/>
            </a:pPr>
            <a:r>
              <a:rPr lang="en-US" sz="1400" dirty="0" smtClean="0"/>
              <a:t>Children self select (with some guidance of needed)</a:t>
            </a:r>
          </a:p>
          <a:p>
            <a:pPr marL="0" indent="0">
              <a:buNone/>
            </a:pPr>
            <a:r>
              <a:rPr lang="en-US" sz="1400" dirty="0" smtClean="0"/>
              <a:t>Return books to school </a:t>
            </a:r>
            <a:r>
              <a:rPr lang="en-US" sz="1400" b="1" u="sng" dirty="0" smtClean="0"/>
              <a:t>every Thursday</a:t>
            </a:r>
            <a:endParaRPr lang="en-US" sz="1400" b="1" u="sng" dirty="0"/>
          </a:p>
        </p:txBody>
      </p:sp>
    </p:spTree>
    <p:extLst>
      <p:ext uri="{BB962C8B-B14F-4D97-AF65-F5344CB8AC3E}">
        <p14:creationId xmlns:p14="http://schemas.microsoft.com/office/powerpoint/2010/main" val="31624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6B52-A20E-426B-B7E0-1B6AAB46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at home with your child</a:t>
            </a:r>
            <a:endParaRPr lang="en-US" dirty="0"/>
          </a:p>
        </p:txBody>
      </p:sp>
      <p:pic>
        <p:nvPicPr>
          <p:cNvPr id="38" name="Picture Placeholder 37" descr="Stopwatch">
            <a:extLst>
              <a:ext uri="{FF2B5EF4-FFF2-40B4-BE49-F238E27FC236}">
                <a16:creationId xmlns:a16="http://schemas.microsoft.com/office/drawing/2014/main" id="{75D52F23-4559-4B75-A901-51E47C8B31C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-38313" t="-38313" r="-38313" b="-38313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469F-A292-4492-BAAB-2F581AD4A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672390"/>
            <a:ext cx="2095046" cy="1756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Read </a:t>
            </a:r>
            <a:r>
              <a:rPr lang="en-US" b="1" dirty="0" smtClean="0"/>
              <a:t>daily</a:t>
            </a:r>
            <a:r>
              <a:rPr lang="en-US" dirty="0" smtClean="0"/>
              <a:t> with your child</a:t>
            </a:r>
          </a:p>
          <a:p>
            <a:r>
              <a:rPr lang="en-US" dirty="0" smtClean="0"/>
              <a:t>Have a set time/space to read together</a:t>
            </a:r>
          </a:p>
          <a:p>
            <a:r>
              <a:rPr lang="en-US" dirty="0" smtClean="0"/>
              <a:t>They read their book to you as well as you reading books to them beyond their reading level.</a:t>
            </a:r>
            <a:endParaRPr lang="en-US" dirty="0"/>
          </a:p>
        </p:txBody>
      </p:sp>
      <p:pic>
        <p:nvPicPr>
          <p:cNvPr id="40" name="Picture Placeholder 39" descr="Share">
            <a:extLst>
              <a:ext uri="{FF2B5EF4-FFF2-40B4-BE49-F238E27FC236}">
                <a16:creationId xmlns:a16="http://schemas.microsoft.com/office/drawing/2014/main" id="{6DAD0805-FCC0-46BE-8281-FAE74450C71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-41595" t="-41595" r="-41595" b="-41595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AEE2-2C63-436A-B2D5-4E3D7308199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672390"/>
            <a:ext cx="2095046" cy="1756610"/>
          </a:xfrm>
        </p:spPr>
        <p:txBody>
          <a:bodyPr/>
          <a:lstStyle/>
          <a:p>
            <a:r>
              <a:rPr lang="en-US" dirty="0" smtClean="0"/>
              <a:t>Discuss the book and story:</a:t>
            </a:r>
          </a:p>
          <a:p>
            <a:r>
              <a:rPr lang="en-US" dirty="0" smtClean="0"/>
              <a:t>What, who, where, when, why, how?</a:t>
            </a:r>
          </a:p>
          <a:p>
            <a:r>
              <a:rPr lang="en-US" dirty="0" smtClean="0"/>
              <a:t>We can create a support sheet to be sent home with question starters if needed.</a:t>
            </a:r>
            <a:endParaRPr lang="en-US" dirty="0"/>
          </a:p>
        </p:txBody>
      </p:sp>
      <p:pic>
        <p:nvPicPr>
          <p:cNvPr id="42" name="Picture Placeholder 41" descr="Checkmark">
            <a:extLst>
              <a:ext uri="{FF2B5EF4-FFF2-40B4-BE49-F238E27FC236}">
                <a16:creationId xmlns:a16="http://schemas.microsoft.com/office/drawing/2014/main" id="{3A3B6454-5613-4DC3-8C16-A358C166055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 l="-46413" t="-50148" r="-53884" b="-50148"/>
          <a:stretch/>
        </p:blipFill>
        <p:spPr>
          <a:xfrm>
            <a:off x="5105845" y="3979906"/>
            <a:ext cx="1041323" cy="104132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8D70ED-10B5-4BE6-AD26-6087054C33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746601"/>
            <a:ext cx="2095046" cy="2280126"/>
          </a:xfrm>
        </p:spPr>
        <p:txBody>
          <a:bodyPr>
            <a:normAutofit/>
          </a:bodyPr>
          <a:lstStyle/>
          <a:p>
            <a:r>
              <a:rPr lang="en-US" dirty="0" smtClean="0"/>
              <a:t>Praise your children for their efforts</a:t>
            </a:r>
          </a:p>
          <a:p>
            <a:r>
              <a:rPr lang="en-US" dirty="0" smtClean="0"/>
              <a:t>Help them to segment and blend new words.</a:t>
            </a:r>
          </a:p>
          <a:p>
            <a:r>
              <a:rPr lang="en-US" dirty="0" smtClean="0"/>
              <a:t>Mirror back correct pronunciation and check understanding of tricky words.</a:t>
            </a:r>
          </a:p>
        </p:txBody>
      </p:sp>
      <p:pic>
        <p:nvPicPr>
          <p:cNvPr id="44" name="Picture Placeholder 43" descr="Open Book">
            <a:extLst>
              <a:ext uri="{FF2B5EF4-FFF2-40B4-BE49-F238E27FC236}">
                <a16:creationId xmlns:a16="http://schemas.microsoft.com/office/drawing/2014/main" id="{A09A9329-706D-48C2-B319-28C120B9368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-36147" t="-41161" r="-46175" b="-41161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0DCE5B-BE86-496B-83B4-E1F188607D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979906"/>
            <a:ext cx="2095046" cy="2046821"/>
          </a:xfrm>
        </p:spPr>
        <p:txBody>
          <a:bodyPr/>
          <a:lstStyle/>
          <a:p>
            <a:r>
              <a:rPr lang="en-US" dirty="0" smtClean="0"/>
              <a:t>Enjoy reading together, engage in the story and they will develop a love of reading. </a:t>
            </a:r>
          </a:p>
          <a:p>
            <a:r>
              <a:rPr lang="en-US" dirty="0" smtClean="0"/>
              <a:t>Read, read and over read the same story. Children love repetition and this helps to cement their sight reading, pace and fluency. 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CF36D8C-67BC-C442-916E-35C3E53D6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49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Home Learning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70403780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6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B441-CEE7-4B03-83E6-D9CE5466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Mental Health and Wellbeing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Learning </a:t>
            </a:r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upport Mentor</a:t>
            </a:r>
            <a:endParaRPr lang="en-US" sz="23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 descr="3 numbered bullets in a row&#10;">
            <a:extLst>
              <a:ext uri="{FF2B5EF4-FFF2-40B4-BE49-F238E27FC236}">
                <a16:creationId xmlns:a16="http://schemas.microsoft.com/office/drawing/2014/main" id="{98A38006-F5DD-4447-B2BD-295B48BD10E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0799908"/>
              </p:ext>
            </p:extLst>
          </p:nvPr>
        </p:nvGraphicFramePr>
        <p:xfrm>
          <a:off x="5313045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018E4B-A0D3-6B4E-B245-90AFCE92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30EF-AD71-4BCA-912D-98E229FA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Dojo</a:t>
            </a:r>
            <a:endParaRPr lang="en-US" dirty="0"/>
          </a:p>
        </p:txBody>
      </p:sp>
      <p:pic>
        <p:nvPicPr>
          <p:cNvPr id="12" name="Picture Placeholder 11" descr="Dance">
            <a:extLst>
              <a:ext uri="{FF2B5EF4-FFF2-40B4-BE49-F238E27FC236}">
                <a16:creationId xmlns:a16="http://schemas.microsoft.com/office/drawing/2014/main" id="{FC1B2E2C-6C17-4D56-85F9-61C465254BB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-54056" t="-54056" r="-54056" b="-54056"/>
          <a:stretch/>
        </p:blipFill>
        <p:spPr>
          <a:xfrm>
            <a:off x="5105845" y="1932281"/>
            <a:ext cx="1041323" cy="104132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4ADBA-9106-4F0D-B92F-73E23D3A26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670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Keep up to date with your child’s dojo points and rewards. </a:t>
            </a:r>
            <a:endParaRPr lang="en-US" dirty="0"/>
          </a:p>
          <a:p>
            <a:r>
              <a:rPr lang="en-US" dirty="0" smtClean="0"/>
              <a:t>Positive </a:t>
            </a:r>
            <a:r>
              <a:rPr lang="en-US" dirty="0" err="1" smtClean="0"/>
              <a:t>behaviour</a:t>
            </a:r>
            <a:r>
              <a:rPr lang="en-US" dirty="0" smtClean="0"/>
              <a:t> reinforcement tool. </a:t>
            </a:r>
            <a:endParaRPr lang="en-US" dirty="0"/>
          </a:p>
        </p:txBody>
      </p:sp>
      <p:pic>
        <p:nvPicPr>
          <p:cNvPr id="14" name="Picture Placeholder 13" descr="Teacher">
            <a:extLst>
              <a:ext uri="{FF2B5EF4-FFF2-40B4-BE49-F238E27FC236}">
                <a16:creationId xmlns:a16="http://schemas.microsoft.com/office/drawing/2014/main" id="{BFF29EC3-B08A-46B9-868D-D15E5E1EF3F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-59789" t="-59789" r="-59789" b="-59789"/>
          <a:stretch/>
        </p:blipFill>
        <p:spPr>
          <a:xfrm>
            <a:off x="8410099" y="1932281"/>
            <a:ext cx="1041323" cy="104132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EDC41-3977-462C-A56C-268F31CB5F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9533" y="1582467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Look at class story for updates and information as well as photos of class activities and learning.</a:t>
            </a:r>
            <a:endParaRPr lang="en-US" dirty="0"/>
          </a:p>
        </p:txBody>
      </p:sp>
      <p:pic>
        <p:nvPicPr>
          <p:cNvPr id="16" name="Picture Placeholder 15" descr="Envelope">
            <a:extLst>
              <a:ext uri="{FF2B5EF4-FFF2-40B4-BE49-F238E27FC236}">
                <a16:creationId xmlns:a16="http://schemas.microsoft.com/office/drawing/2014/main" id="{FD570080-EB17-406F-9FA9-54B4145DCEF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8268" y="4257675"/>
            <a:ext cx="490386" cy="490386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80B4D-7DFB-4ED2-BE16-ED0D78C3F2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9670" y="3630092"/>
            <a:ext cx="2095046" cy="1826703"/>
          </a:xfrm>
        </p:spPr>
        <p:txBody>
          <a:bodyPr>
            <a:normAutofit/>
          </a:bodyPr>
          <a:lstStyle/>
          <a:p>
            <a:r>
              <a:rPr lang="en-US" dirty="0" smtClean="0"/>
              <a:t>Messages can be sent to class teachers.</a:t>
            </a:r>
          </a:p>
          <a:p>
            <a:r>
              <a:rPr lang="en-US" dirty="0" smtClean="0"/>
              <a:t>Not to be used for </a:t>
            </a:r>
            <a:r>
              <a:rPr lang="en-US" b="1" dirty="0" smtClean="0"/>
              <a:t>urgent</a:t>
            </a:r>
            <a:r>
              <a:rPr lang="en-US" dirty="0" smtClean="0"/>
              <a:t> information or requests – please use school office for these.</a:t>
            </a:r>
          </a:p>
          <a:p>
            <a:r>
              <a:rPr lang="en-US" dirty="0" smtClean="0"/>
              <a:t>Not read out of school hours. </a:t>
            </a:r>
            <a:endParaRPr lang="en-US" dirty="0"/>
          </a:p>
        </p:txBody>
      </p:sp>
      <p:pic>
        <p:nvPicPr>
          <p:cNvPr id="18" name="Picture Placeholder 17" descr="Books">
            <a:extLst>
              <a:ext uri="{FF2B5EF4-FFF2-40B4-BE49-F238E27FC236}">
                <a16:creationId xmlns:a16="http://schemas.microsoft.com/office/drawing/2014/main" id="{A5AF2A59-1CC2-4D6E-82C6-4995A03532D8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-65620" t="-65620" r="-65620" b="-65620"/>
          <a:stretch/>
        </p:blipFill>
        <p:spPr>
          <a:xfrm>
            <a:off x="8410099" y="3979906"/>
            <a:ext cx="1041323" cy="1041323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E86EAF-D8FA-4229-BD4A-CCAAF9A19D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19533" y="3630092"/>
            <a:ext cx="2095046" cy="182670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Make sure you are connected for each child – use the code sent home if not already connected.</a:t>
            </a:r>
          </a:p>
          <a:p>
            <a:r>
              <a:rPr lang="en-US" dirty="0" smtClean="0"/>
              <a:t>We can help if you are unsure. Please pop and see us at the classroom door and we can support you to log in.</a:t>
            </a:r>
            <a:endParaRPr lang="en-US" dirty="0"/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F5A71D41-5822-AC42-8C29-6AFDEB81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96B15-8338-45D5-A943-561235072D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05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741836_Beginning of the year procedures_AAS_v5" id="{51CF042C-A21F-4772-ACB5-34142877F475}" vid="{78ABB5F0-5DDF-4844-A82C-FEADF47C5B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9AE35-8A31-4380-94A6-86E5DFCDD1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83CA34-C6E2-49BA-ACFF-78ADEC0C28F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70D0EAE-52CD-493E-A174-3A7CD0E9C7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Beginning of the year procedures</Template>
  <TotalTime>0</TotalTime>
  <Words>879</Words>
  <Application>Microsoft Office PowerPoint</Application>
  <PresentationFormat>Widescreen</PresentationFormat>
  <Paragraphs>111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Welcome to Year 1</vt:lpstr>
      <vt:lpstr>Daily Routines</vt:lpstr>
      <vt:lpstr>Timetable and Subjects</vt:lpstr>
      <vt:lpstr>Barn Croft Rules and Behaviour </vt:lpstr>
      <vt:lpstr>Reading books Phonics Library</vt:lpstr>
      <vt:lpstr>Reading at home with your child</vt:lpstr>
      <vt:lpstr>Home Learning</vt:lpstr>
      <vt:lpstr>Mental Health and Wellbeing  Learning Support Mentor</vt:lpstr>
      <vt:lpstr>Class Dojo</vt:lpstr>
      <vt:lpstr>Other Information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2021-09-14T11:44:22Z</dcterms:created>
  <dcterms:modified xsi:type="dcterms:W3CDTF">2021-10-13T12:51:11Z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