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8" r:id="rId6"/>
    <p:sldId id="267" r:id="rId7"/>
    <p:sldId id="270" r:id="rId8"/>
    <p:sldId id="265" r:id="rId9"/>
    <p:sldId id="271" r:id="rId10"/>
    <p:sldId id="262" r:id="rId11"/>
    <p:sldId id="274" r:id="rId12"/>
    <p:sldId id="272" r:id="rId13"/>
    <p:sldId id="27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88E63-D463-4A62-BD6B-2427648B36D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70223-97DD-4A0E-B734-4260A4BA8741}">
      <dgm:prSet/>
      <dgm:spPr>
        <a:solidFill>
          <a:schemeClr val="bg1">
            <a:lumMod val="95000"/>
          </a:schemeClr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One</a:t>
          </a:r>
          <a:r>
            <a:rPr lang="en-US" baseline="0" dirty="0" smtClean="0">
              <a:solidFill>
                <a:schemeClr val="tx1"/>
              </a:solidFill>
            </a:rPr>
            <a:t> per half term</a:t>
          </a:r>
        </a:p>
        <a:p>
          <a:r>
            <a:rPr lang="en-US" baseline="0" dirty="0" smtClean="0">
              <a:solidFill>
                <a:schemeClr val="tx1"/>
              </a:solidFill>
            </a:rPr>
            <a:t>Linked to Cornerstones topic for term</a:t>
          </a:r>
        </a:p>
        <a:p>
          <a:r>
            <a:rPr lang="en-US" baseline="0" dirty="0" smtClean="0">
              <a:solidFill>
                <a:schemeClr val="tx1"/>
              </a:solidFill>
            </a:rPr>
            <a:t>Optional and open ended</a:t>
          </a:r>
          <a:endParaRPr lang="en-US" dirty="0">
            <a:solidFill>
              <a:schemeClr val="tx1"/>
            </a:solidFill>
          </a:endParaRPr>
        </a:p>
      </dgm:t>
    </dgm:pt>
    <dgm:pt modelId="{A65A4AAC-2275-4EDE-B5B3-450EBF4C8D49}" type="parTrans" cxnId="{62E518C9-AEDE-4C2D-B0FC-BB18C471858E}">
      <dgm:prSet/>
      <dgm:spPr/>
      <dgm:t>
        <a:bodyPr/>
        <a:lstStyle/>
        <a:p>
          <a:endParaRPr lang="en-US" dirty="0"/>
        </a:p>
      </dgm:t>
    </dgm:pt>
    <dgm:pt modelId="{70D174E8-565D-4522-87EE-AE68B4F0BD0B}" type="sibTrans" cxnId="{62E518C9-AEDE-4C2D-B0FC-BB18C471858E}">
      <dgm:prSet phldrT="01" phldr="0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Open Homework</a:t>
          </a:r>
          <a:endParaRPr lang="en-US" dirty="0"/>
        </a:p>
      </dgm:t>
    </dgm:pt>
    <dgm:pt modelId="{A2BF278C-D55E-4279-8688-5C458B40FD2A}">
      <dgm:prSet/>
      <dgm:spPr>
        <a:solidFill>
          <a:schemeClr val="bg1">
            <a:lumMod val="95000"/>
          </a:schemeClr>
        </a:solidFill>
        <a:ln w="25400">
          <a:solidFill>
            <a:schemeClr val="accent3"/>
          </a:solidFill>
        </a:ln>
      </dgm:spPr>
      <dgm:t>
        <a:bodyPr/>
        <a:lstStyle/>
        <a:p>
          <a:r>
            <a:rPr lang="en-ZA" dirty="0" smtClean="0">
              <a:solidFill>
                <a:schemeClr val="tx1"/>
              </a:solidFill>
            </a:rPr>
            <a:t>Each child has a individual log in</a:t>
          </a:r>
        </a:p>
        <a:p>
          <a:r>
            <a:rPr lang="en-ZA" dirty="0" smtClean="0">
              <a:solidFill>
                <a:schemeClr val="tx1"/>
              </a:solidFill>
            </a:rPr>
            <a:t>Fun and engaging</a:t>
          </a:r>
        </a:p>
        <a:p>
          <a:r>
            <a:rPr lang="en-ZA" dirty="0" smtClean="0">
              <a:solidFill>
                <a:schemeClr val="tx1"/>
              </a:solidFill>
            </a:rPr>
            <a:t>Earn coins and practice at the same time</a:t>
          </a:r>
          <a:endParaRPr lang="en-US" dirty="0">
            <a:solidFill>
              <a:schemeClr val="tx1"/>
            </a:solidFill>
          </a:endParaRPr>
        </a:p>
      </dgm:t>
    </dgm:pt>
    <dgm:pt modelId="{2FC36560-8BD2-4BD2-9DC8-2A6432EF3AFB}" type="parTrans" cxnId="{0014B138-45FB-4DB6-B21D-94187F51E868}">
      <dgm:prSet/>
      <dgm:spPr/>
      <dgm:t>
        <a:bodyPr/>
        <a:lstStyle/>
        <a:p>
          <a:endParaRPr lang="en-US" dirty="0"/>
        </a:p>
      </dgm:t>
    </dgm:pt>
    <dgm:pt modelId="{60A94522-AD41-44E1-8F03-53506B69B410}" type="sibTrans" cxnId="{0014B138-45FB-4DB6-B21D-94187F51E868}">
      <dgm:prSet phldrT="02"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dirty="0" smtClean="0"/>
            <a:t>Times Tables </a:t>
          </a:r>
          <a:r>
            <a:rPr lang="en-US" dirty="0" err="1" smtClean="0"/>
            <a:t>Rockstars</a:t>
          </a:r>
          <a:r>
            <a:rPr lang="en-US" dirty="0" smtClean="0"/>
            <a:t>/ </a:t>
          </a:r>
          <a:r>
            <a:rPr lang="en-US" dirty="0" err="1" smtClean="0"/>
            <a:t>Numbots</a:t>
          </a:r>
          <a:endParaRPr lang="en-US" dirty="0"/>
        </a:p>
      </dgm:t>
    </dgm:pt>
    <dgm:pt modelId="{D851DA90-81BC-4740-8E03-07F451BC5A78}">
      <dgm:prSet/>
      <dgm:spPr>
        <a:solidFill>
          <a:schemeClr val="bg1">
            <a:lumMod val="95000"/>
          </a:schemeClr>
        </a:solidFill>
        <a:ln w="25400">
          <a:solidFill>
            <a:schemeClr val="accent5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Follows</a:t>
          </a:r>
          <a:r>
            <a:rPr lang="en-US" baseline="0" dirty="0" smtClean="0">
              <a:solidFill>
                <a:schemeClr val="tx1"/>
              </a:solidFill>
            </a:rPr>
            <a:t> on from teaching in school</a:t>
          </a:r>
        </a:p>
        <a:p>
          <a:r>
            <a:rPr lang="en-US" baseline="0" dirty="0" smtClean="0">
              <a:solidFill>
                <a:schemeClr val="tx1"/>
              </a:solidFill>
            </a:rPr>
            <a:t>Not test based</a:t>
          </a:r>
        </a:p>
        <a:p>
          <a:r>
            <a:rPr lang="en-US" baseline="0" dirty="0" smtClean="0">
              <a:solidFill>
                <a:schemeClr val="tx1"/>
              </a:solidFill>
            </a:rPr>
            <a:t>Practicing the rules</a:t>
          </a:r>
        </a:p>
        <a:p>
          <a:r>
            <a:rPr lang="en-US" baseline="0" dirty="0" smtClean="0">
              <a:solidFill>
                <a:schemeClr val="tx1"/>
              </a:solidFill>
            </a:rPr>
            <a:t>Weekly </a:t>
          </a:r>
          <a:endParaRPr lang="en-US" dirty="0">
            <a:solidFill>
              <a:schemeClr val="tx1"/>
            </a:solidFill>
          </a:endParaRPr>
        </a:p>
      </dgm:t>
    </dgm:pt>
    <dgm:pt modelId="{D7E4078D-93EB-427C-897D-FBF58FB30D35}" type="parTrans" cxnId="{EFB57CC7-B68C-4F6B-AD09-858FFEBD81FA}">
      <dgm:prSet/>
      <dgm:spPr/>
      <dgm:t>
        <a:bodyPr/>
        <a:lstStyle/>
        <a:p>
          <a:endParaRPr lang="en-US" dirty="0"/>
        </a:p>
      </dgm:t>
    </dgm:pt>
    <dgm:pt modelId="{70ED6DE1-1820-4B6A-8B95-9D146564E344}" type="sibTrans" cxnId="{EFB57CC7-B68C-4F6B-AD09-858FFEBD81FA}">
      <dgm:prSet phldrT="03"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dirty="0" smtClean="0"/>
            <a:t>Spelling</a:t>
          </a:r>
          <a:endParaRPr lang="en-US" dirty="0"/>
        </a:p>
      </dgm:t>
    </dgm:pt>
    <dgm:pt modelId="{5B720CB1-982E-452E-AC13-893FC213A62B}" type="pres">
      <dgm:prSet presAssocID="{6F088E63-D463-4A62-BD6B-2427648B36D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3B027-FC5F-43E9-8DEF-A37F8B9C828D}" type="pres">
      <dgm:prSet presAssocID="{C5570223-97DD-4A0E-B734-4260A4BA8741}" presName="compositeNode" presStyleCnt="0">
        <dgm:presLayoutVars>
          <dgm:bulletEnabled val="1"/>
        </dgm:presLayoutVars>
      </dgm:prSet>
      <dgm:spPr/>
    </dgm:pt>
    <dgm:pt modelId="{14852560-9294-411E-A8EA-76E9787C7EDD}" type="pres">
      <dgm:prSet presAssocID="{C5570223-97DD-4A0E-B734-4260A4BA8741}" presName="bgRect" presStyleLbl="alignNode1" presStyleIdx="0" presStyleCnt="3"/>
      <dgm:spPr/>
      <dgm:t>
        <a:bodyPr/>
        <a:lstStyle/>
        <a:p>
          <a:endParaRPr lang="en-US"/>
        </a:p>
      </dgm:t>
    </dgm:pt>
    <dgm:pt modelId="{4115FB15-D11B-4937-98FB-E1DFA3C867ED}" type="pres">
      <dgm:prSet presAssocID="{70D174E8-565D-4522-87EE-AE68B4F0BD0B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2315E-8B53-48E2-B8AB-3657D19AF059}" type="pres">
      <dgm:prSet presAssocID="{C5570223-97DD-4A0E-B734-4260A4BA8741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5DFDD-AC09-42F6-82F7-C1A4F0448DC6}" type="pres">
      <dgm:prSet presAssocID="{70D174E8-565D-4522-87EE-AE68B4F0BD0B}" presName="sibTrans" presStyleCnt="0"/>
      <dgm:spPr/>
    </dgm:pt>
    <dgm:pt modelId="{05E94FD9-2908-46C7-82E1-9E95AD54AB49}" type="pres">
      <dgm:prSet presAssocID="{A2BF278C-D55E-4279-8688-5C458B40FD2A}" presName="compositeNode" presStyleCnt="0">
        <dgm:presLayoutVars>
          <dgm:bulletEnabled val="1"/>
        </dgm:presLayoutVars>
      </dgm:prSet>
      <dgm:spPr/>
    </dgm:pt>
    <dgm:pt modelId="{26DB1354-637C-4E09-9B9C-5B28D70EF621}" type="pres">
      <dgm:prSet presAssocID="{A2BF278C-D55E-4279-8688-5C458B40FD2A}" presName="bgRect" presStyleLbl="alignNode1" presStyleIdx="1" presStyleCnt="3"/>
      <dgm:spPr/>
      <dgm:t>
        <a:bodyPr/>
        <a:lstStyle/>
        <a:p>
          <a:endParaRPr lang="en-US"/>
        </a:p>
      </dgm:t>
    </dgm:pt>
    <dgm:pt modelId="{C909839B-B5B3-4727-9B00-1D6467BF744D}" type="pres">
      <dgm:prSet presAssocID="{60A94522-AD41-44E1-8F03-53506B69B410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4EB7-8038-4B65-B2EB-CEFF80F8AA9E}" type="pres">
      <dgm:prSet presAssocID="{A2BF278C-D55E-4279-8688-5C458B40FD2A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F7D93-732E-4E67-BD82-C3F6005BE84C}" type="pres">
      <dgm:prSet presAssocID="{60A94522-AD41-44E1-8F03-53506B69B410}" presName="sibTrans" presStyleCnt="0"/>
      <dgm:spPr/>
    </dgm:pt>
    <dgm:pt modelId="{E95CD539-4D64-48B9-8536-39D63736337A}" type="pres">
      <dgm:prSet presAssocID="{D851DA90-81BC-4740-8E03-07F451BC5A78}" presName="compositeNode" presStyleCnt="0">
        <dgm:presLayoutVars>
          <dgm:bulletEnabled val="1"/>
        </dgm:presLayoutVars>
      </dgm:prSet>
      <dgm:spPr/>
    </dgm:pt>
    <dgm:pt modelId="{494C585E-5794-4E0D-9974-0538E48E1A6F}" type="pres">
      <dgm:prSet presAssocID="{D851DA90-81BC-4740-8E03-07F451BC5A78}" presName="bgRect" presStyleLbl="alignNode1" presStyleIdx="2" presStyleCnt="3"/>
      <dgm:spPr/>
      <dgm:t>
        <a:bodyPr/>
        <a:lstStyle/>
        <a:p>
          <a:endParaRPr lang="en-US"/>
        </a:p>
      </dgm:t>
    </dgm:pt>
    <dgm:pt modelId="{BAC68D42-CCA2-41BE-8259-6C10EEEE2B09}" type="pres">
      <dgm:prSet presAssocID="{70ED6DE1-1820-4B6A-8B95-9D146564E344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66C4A-BCAC-4F3B-AC95-42217247097F}" type="pres">
      <dgm:prSet presAssocID="{D851DA90-81BC-4740-8E03-07F451BC5A78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B2A38-C09E-47BF-86CD-C8AAEB8E5A18}" type="presOf" srcId="{60A94522-AD41-44E1-8F03-53506B69B410}" destId="{C909839B-B5B3-4727-9B00-1D6467BF744D}" srcOrd="0" destOrd="0" presId="urn:microsoft.com/office/officeart/2016/7/layout/LinearBlockProcessNumbered"/>
    <dgm:cxn modelId="{4E7F6899-1DD6-41B4-BDFC-055D81276C54}" type="presOf" srcId="{A2BF278C-D55E-4279-8688-5C458B40FD2A}" destId="{26DB1354-637C-4E09-9B9C-5B28D70EF621}" srcOrd="0" destOrd="0" presId="urn:microsoft.com/office/officeart/2016/7/layout/LinearBlockProcessNumbered"/>
    <dgm:cxn modelId="{13384D2F-9A2D-4844-9EF4-A1E0504237C6}" type="presOf" srcId="{70D174E8-565D-4522-87EE-AE68B4F0BD0B}" destId="{4115FB15-D11B-4937-98FB-E1DFA3C867ED}" srcOrd="0" destOrd="0" presId="urn:microsoft.com/office/officeart/2016/7/layout/LinearBlockProcessNumbered"/>
    <dgm:cxn modelId="{0752A8CA-C20B-45A6-9D46-44B281A53EDC}" type="presOf" srcId="{6F088E63-D463-4A62-BD6B-2427648B36DE}" destId="{5B720CB1-982E-452E-AC13-893FC213A62B}" srcOrd="0" destOrd="0" presId="urn:microsoft.com/office/officeart/2016/7/layout/LinearBlockProcessNumbered"/>
    <dgm:cxn modelId="{AB23D39B-AD8F-4A09-95B7-ECEDF7583DFD}" type="presOf" srcId="{A2BF278C-D55E-4279-8688-5C458B40FD2A}" destId="{F8694EB7-8038-4B65-B2EB-CEFF80F8AA9E}" srcOrd="1" destOrd="0" presId="urn:microsoft.com/office/officeart/2016/7/layout/LinearBlockProcessNumbered"/>
    <dgm:cxn modelId="{EFB57CC7-B68C-4F6B-AD09-858FFEBD81FA}" srcId="{6F088E63-D463-4A62-BD6B-2427648B36DE}" destId="{D851DA90-81BC-4740-8E03-07F451BC5A78}" srcOrd="2" destOrd="0" parTransId="{D7E4078D-93EB-427C-897D-FBF58FB30D35}" sibTransId="{70ED6DE1-1820-4B6A-8B95-9D146564E344}"/>
    <dgm:cxn modelId="{99137FD0-2012-48D3-91A2-81F62568620E}" type="presOf" srcId="{C5570223-97DD-4A0E-B734-4260A4BA8741}" destId="{14852560-9294-411E-A8EA-76E9787C7EDD}" srcOrd="0" destOrd="0" presId="urn:microsoft.com/office/officeart/2016/7/layout/LinearBlockProcessNumbered"/>
    <dgm:cxn modelId="{628C89D2-016C-4A6B-A076-15E102DE9AAA}" type="presOf" srcId="{D851DA90-81BC-4740-8E03-07F451BC5A78}" destId="{494C585E-5794-4E0D-9974-0538E48E1A6F}" srcOrd="0" destOrd="0" presId="urn:microsoft.com/office/officeart/2016/7/layout/LinearBlockProcessNumbered"/>
    <dgm:cxn modelId="{C1273BBB-1FA4-4A7A-9519-519AF7473407}" type="presOf" srcId="{70ED6DE1-1820-4B6A-8B95-9D146564E344}" destId="{BAC68D42-CCA2-41BE-8259-6C10EEEE2B09}" srcOrd="0" destOrd="0" presId="urn:microsoft.com/office/officeart/2016/7/layout/LinearBlockProcessNumbered"/>
    <dgm:cxn modelId="{FB98D9AE-7EA4-4E0C-A440-8AB399B977CD}" type="presOf" srcId="{C5570223-97DD-4A0E-B734-4260A4BA8741}" destId="{E9E2315E-8B53-48E2-B8AB-3657D19AF059}" srcOrd="1" destOrd="0" presId="urn:microsoft.com/office/officeart/2016/7/layout/LinearBlockProcessNumbered"/>
    <dgm:cxn modelId="{62E518C9-AEDE-4C2D-B0FC-BB18C471858E}" srcId="{6F088E63-D463-4A62-BD6B-2427648B36DE}" destId="{C5570223-97DD-4A0E-B734-4260A4BA8741}" srcOrd="0" destOrd="0" parTransId="{A65A4AAC-2275-4EDE-B5B3-450EBF4C8D49}" sibTransId="{70D174E8-565D-4522-87EE-AE68B4F0BD0B}"/>
    <dgm:cxn modelId="{06CC92A2-A7EF-4399-B162-96B263CE121D}" type="presOf" srcId="{D851DA90-81BC-4740-8E03-07F451BC5A78}" destId="{89666C4A-BCAC-4F3B-AC95-42217247097F}" srcOrd="1" destOrd="0" presId="urn:microsoft.com/office/officeart/2016/7/layout/LinearBlockProcessNumbered"/>
    <dgm:cxn modelId="{0014B138-45FB-4DB6-B21D-94187F51E868}" srcId="{6F088E63-D463-4A62-BD6B-2427648B36DE}" destId="{A2BF278C-D55E-4279-8688-5C458B40FD2A}" srcOrd="1" destOrd="0" parTransId="{2FC36560-8BD2-4BD2-9DC8-2A6432EF3AFB}" sibTransId="{60A94522-AD41-44E1-8F03-53506B69B410}"/>
    <dgm:cxn modelId="{FBB8E318-CAEC-449C-9982-8716EFDDCF63}" type="presParOf" srcId="{5B720CB1-982E-452E-AC13-893FC213A62B}" destId="{F113B027-FC5F-43E9-8DEF-A37F8B9C828D}" srcOrd="0" destOrd="0" presId="urn:microsoft.com/office/officeart/2016/7/layout/LinearBlockProcessNumbered"/>
    <dgm:cxn modelId="{9CE06980-5D93-4158-861C-FE265A8BA00A}" type="presParOf" srcId="{F113B027-FC5F-43E9-8DEF-A37F8B9C828D}" destId="{14852560-9294-411E-A8EA-76E9787C7EDD}" srcOrd="0" destOrd="0" presId="urn:microsoft.com/office/officeart/2016/7/layout/LinearBlockProcessNumbered"/>
    <dgm:cxn modelId="{FC3095A3-4661-43A2-8385-BDC241E9A521}" type="presParOf" srcId="{F113B027-FC5F-43E9-8DEF-A37F8B9C828D}" destId="{4115FB15-D11B-4937-98FB-E1DFA3C867ED}" srcOrd="1" destOrd="0" presId="urn:microsoft.com/office/officeart/2016/7/layout/LinearBlockProcessNumbered"/>
    <dgm:cxn modelId="{8763A641-A302-448B-A465-9CF52DF03935}" type="presParOf" srcId="{F113B027-FC5F-43E9-8DEF-A37F8B9C828D}" destId="{E9E2315E-8B53-48E2-B8AB-3657D19AF059}" srcOrd="2" destOrd="0" presId="urn:microsoft.com/office/officeart/2016/7/layout/LinearBlockProcessNumbered"/>
    <dgm:cxn modelId="{0661D090-3BD6-4233-8236-ACF005E35F56}" type="presParOf" srcId="{5B720CB1-982E-452E-AC13-893FC213A62B}" destId="{1CE5DFDD-AC09-42F6-82F7-C1A4F0448DC6}" srcOrd="1" destOrd="0" presId="urn:microsoft.com/office/officeart/2016/7/layout/LinearBlockProcessNumbered"/>
    <dgm:cxn modelId="{4FA20706-35BA-428C-8C78-396B34271860}" type="presParOf" srcId="{5B720CB1-982E-452E-AC13-893FC213A62B}" destId="{05E94FD9-2908-46C7-82E1-9E95AD54AB49}" srcOrd="2" destOrd="0" presId="urn:microsoft.com/office/officeart/2016/7/layout/LinearBlockProcessNumbered"/>
    <dgm:cxn modelId="{DDB1A529-C344-49E7-B2D9-3EF93DD76D51}" type="presParOf" srcId="{05E94FD9-2908-46C7-82E1-9E95AD54AB49}" destId="{26DB1354-637C-4E09-9B9C-5B28D70EF621}" srcOrd="0" destOrd="0" presId="urn:microsoft.com/office/officeart/2016/7/layout/LinearBlockProcessNumbered"/>
    <dgm:cxn modelId="{C8CBE9C2-B506-49A2-9DA0-8DF80F7CBC29}" type="presParOf" srcId="{05E94FD9-2908-46C7-82E1-9E95AD54AB49}" destId="{C909839B-B5B3-4727-9B00-1D6467BF744D}" srcOrd="1" destOrd="0" presId="urn:microsoft.com/office/officeart/2016/7/layout/LinearBlockProcessNumbered"/>
    <dgm:cxn modelId="{C935B9BC-704A-4B49-85D4-7B3388A75212}" type="presParOf" srcId="{05E94FD9-2908-46C7-82E1-9E95AD54AB49}" destId="{F8694EB7-8038-4B65-B2EB-CEFF80F8AA9E}" srcOrd="2" destOrd="0" presId="urn:microsoft.com/office/officeart/2016/7/layout/LinearBlockProcessNumbered"/>
    <dgm:cxn modelId="{5091668B-ED0A-4C02-9F0F-B0CEDF470239}" type="presParOf" srcId="{5B720CB1-982E-452E-AC13-893FC213A62B}" destId="{6D2F7D93-732E-4E67-BD82-C3F6005BE84C}" srcOrd="3" destOrd="0" presId="urn:microsoft.com/office/officeart/2016/7/layout/LinearBlockProcessNumbered"/>
    <dgm:cxn modelId="{1B442388-0FD7-4C7C-9563-4C83CC1EAB7B}" type="presParOf" srcId="{5B720CB1-982E-452E-AC13-893FC213A62B}" destId="{E95CD539-4D64-48B9-8536-39D63736337A}" srcOrd="4" destOrd="0" presId="urn:microsoft.com/office/officeart/2016/7/layout/LinearBlockProcessNumbered"/>
    <dgm:cxn modelId="{B41BE287-754D-426A-9294-F333FF269110}" type="presParOf" srcId="{E95CD539-4D64-48B9-8536-39D63736337A}" destId="{494C585E-5794-4E0D-9974-0538E48E1A6F}" srcOrd="0" destOrd="0" presId="urn:microsoft.com/office/officeart/2016/7/layout/LinearBlockProcessNumbered"/>
    <dgm:cxn modelId="{1785C5B2-76B8-4D7F-A1D1-E7070EF6436D}" type="presParOf" srcId="{E95CD539-4D64-48B9-8536-39D63736337A}" destId="{BAC68D42-CCA2-41BE-8259-6C10EEEE2B09}" srcOrd="1" destOrd="0" presId="urn:microsoft.com/office/officeart/2016/7/layout/LinearBlockProcessNumbered"/>
    <dgm:cxn modelId="{3B992719-D977-4CC3-86A8-6F42895A7FD5}" type="presParOf" srcId="{E95CD539-4D64-48B9-8536-39D63736337A}" destId="{89666C4A-BCAC-4F3B-AC95-42217247097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88E63-D463-4A62-BD6B-2427648B36D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70223-97DD-4A0E-B734-4260A4BA8741}">
      <dgm:prSet custT="1"/>
      <dgm:spPr>
        <a:solidFill>
          <a:schemeClr val="bg1">
            <a:lumMod val="95000"/>
          </a:schemeClr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Our mental health practitioner and child play therapist – she works with individual children and parents.</a:t>
          </a:r>
          <a:endParaRPr lang="en-US" sz="1200" dirty="0">
            <a:solidFill>
              <a:schemeClr val="tx1"/>
            </a:solidFill>
          </a:endParaRPr>
        </a:p>
      </dgm:t>
    </dgm:pt>
    <dgm:pt modelId="{A65A4AAC-2275-4EDE-B5B3-450EBF4C8D49}" type="parTrans" cxnId="{62E518C9-AEDE-4C2D-B0FC-BB18C471858E}">
      <dgm:prSet/>
      <dgm:spPr/>
      <dgm:t>
        <a:bodyPr/>
        <a:lstStyle/>
        <a:p>
          <a:endParaRPr lang="en-US" dirty="0"/>
        </a:p>
      </dgm:t>
    </dgm:pt>
    <dgm:pt modelId="{70D174E8-565D-4522-87EE-AE68B4F0BD0B}" type="sibTrans" cxnId="{62E518C9-AEDE-4C2D-B0FC-BB18C471858E}">
      <dgm:prSet phldrT="01" phldr="0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Helen</a:t>
          </a:r>
          <a:endParaRPr lang="en-US" sz="2000" dirty="0"/>
        </a:p>
      </dgm:t>
    </dgm:pt>
    <dgm:pt modelId="{A2BF278C-D55E-4279-8688-5C458B40FD2A}">
      <dgm:prSet/>
      <dgm:spPr>
        <a:solidFill>
          <a:schemeClr val="bg1">
            <a:lumMod val="95000"/>
          </a:schemeClr>
        </a:solidFill>
        <a:ln w="25400">
          <a:solidFill>
            <a:schemeClr val="accent3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2FC36560-8BD2-4BD2-9DC8-2A6432EF3AFB}" type="parTrans" cxnId="{0014B138-45FB-4DB6-B21D-94187F51E868}">
      <dgm:prSet/>
      <dgm:spPr/>
      <dgm:t>
        <a:bodyPr/>
        <a:lstStyle/>
        <a:p>
          <a:endParaRPr lang="en-US" dirty="0"/>
        </a:p>
      </dgm:t>
    </dgm:pt>
    <dgm:pt modelId="{60A94522-AD41-44E1-8F03-53506B69B410}" type="sibTrans" cxnId="{0014B138-45FB-4DB6-B21D-94187F51E868}">
      <dgm:prSet phldrT="02"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200" dirty="0" smtClean="0"/>
        </a:p>
        <a:p>
          <a:endParaRPr lang="en-US" sz="1800" dirty="0" smtClean="0"/>
        </a:p>
        <a:p>
          <a:r>
            <a:rPr lang="en-US" sz="1800" dirty="0" err="1" smtClean="0"/>
            <a:t>Mrs</a:t>
          </a:r>
          <a:r>
            <a:rPr lang="en-US" sz="1800" dirty="0" smtClean="0"/>
            <a:t> Sandy</a:t>
          </a:r>
        </a:p>
        <a:p>
          <a:endParaRPr lang="en-US" sz="1200" dirty="0" smtClean="0"/>
        </a:p>
        <a:p>
          <a:r>
            <a:rPr lang="en-US" sz="1200" dirty="0" smtClean="0"/>
            <a:t>Our Learning Mentor – she works with small groups of children as well as individuals on things like social skills and how to regulate emotions</a:t>
          </a:r>
          <a:r>
            <a:rPr lang="en-US" sz="1400" dirty="0" smtClean="0"/>
            <a:t>.</a:t>
          </a:r>
        </a:p>
      </dgm:t>
    </dgm:pt>
    <dgm:pt modelId="{D851DA90-81BC-4740-8E03-07F451BC5A78}">
      <dgm:prSet/>
      <dgm:spPr>
        <a:solidFill>
          <a:schemeClr val="bg1">
            <a:lumMod val="95000"/>
          </a:schemeClr>
        </a:solidFill>
        <a:ln w="25400">
          <a:solidFill>
            <a:schemeClr val="accent5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7E4078D-93EB-427C-897D-FBF58FB30D35}" type="parTrans" cxnId="{EFB57CC7-B68C-4F6B-AD09-858FFEBD81FA}">
      <dgm:prSet/>
      <dgm:spPr/>
      <dgm:t>
        <a:bodyPr/>
        <a:lstStyle/>
        <a:p>
          <a:endParaRPr lang="en-US" dirty="0"/>
        </a:p>
      </dgm:t>
    </dgm:pt>
    <dgm:pt modelId="{70ED6DE1-1820-4B6A-8B95-9D146564E344}" type="sibTrans" cxnId="{EFB57CC7-B68C-4F6B-AD09-858FFEBD81FA}">
      <dgm:prSet phldrT="03"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200" dirty="0" smtClean="0"/>
            <a:t>If you have any concerns – contact us through the school email or call and ask to speak to someone.</a:t>
          </a:r>
          <a:endParaRPr lang="en-US" sz="1200" dirty="0"/>
        </a:p>
      </dgm:t>
    </dgm:pt>
    <dgm:pt modelId="{5B720CB1-982E-452E-AC13-893FC213A62B}" type="pres">
      <dgm:prSet presAssocID="{6F088E63-D463-4A62-BD6B-2427648B36D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3B027-FC5F-43E9-8DEF-A37F8B9C828D}" type="pres">
      <dgm:prSet presAssocID="{C5570223-97DD-4A0E-B734-4260A4BA8741}" presName="compositeNode" presStyleCnt="0">
        <dgm:presLayoutVars>
          <dgm:bulletEnabled val="1"/>
        </dgm:presLayoutVars>
      </dgm:prSet>
      <dgm:spPr/>
    </dgm:pt>
    <dgm:pt modelId="{14852560-9294-411E-A8EA-76E9787C7EDD}" type="pres">
      <dgm:prSet presAssocID="{C5570223-97DD-4A0E-B734-4260A4BA8741}" presName="bgRect" presStyleLbl="alignNode1" presStyleIdx="0" presStyleCnt="3"/>
      <dgm:spPr/>
      <dgm:t>
        <a:bodyPr/>
        <a:lstStyle/>
        <a:p>
          <a:endParaRPr lang="en-US"/>
        </a:p>
      </dgm:t>
    </dgm:pt>
    <dgm:pt modelId="{4115FB15-D11B-4937-98FB-E1DFA3C867ED}" type="pres">
      <dgm:prSet presAssocID="{70D174E8-565D-4522-87EE-AE68B4F0BD0B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2315E-8B53-48E2-B8AB-3657D19AF059}" type="pres">
      <dgm:prSet presAssocID="{C5570223-97DD-4A0E-B734-4260A4BA8741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5DFDD-AC09-42F6-82F7-C1A4F0448DC6}" type="pres">
      <dgm:prSet presAssocID="{70D174E8-565D-4522-87EE-AE68B4F0BD0B}" presName="sibTrans" presStyleCnt="0"/>
      <dgm:spPr/>
    </dgm:pt>
    <dgm:pt modelId="{05E94FD9-2908-46C7-82E1-9E95AD54AB49}" type="pres">
      <dgm:prSet presAssocID="{A2BF278C-D55E-4279-8688-5C458B40FD2A}" presName="compositeNode" presStyleCnt="0">
        <dgm:presLayoutVars>
          <dgm:bulletEnabled val="1"/>
        </dgm:presLayoutVars>
      </dgm:prSet>
      <dgm:spPr/>
    </dgm:pt>
    <dgm:pt modelId="{26DB1354-637C-4E09-9B9C-5B28D70EF621}" type="pres">
      <dgm:prSet presAssocID="{A2BF278C-D55E-4279-8688-5C458B40FD2A}" presName="bgRect" presStyleLbl="alignNode1" presStyleIdx="1" presStyleCnt="3"/>
      <dgm:spPr/>
      <dgm:t>
        <a:bodyPr/>
        <a:lstStyle/>
        <a:p>
          <a:endParaRPr lang="en-US"/>
        </a:p>
      </dgm:t>
    </dgm:pt>
    <dgm:pt modelId="{C909839B-B5B3-4727-9B00-1D6467BF744D}" type="pres">
      <dgm:prSet presAssocID="{60A94522-AD41-44E1-8F03-53506B69B410}" presName="sibTransNodeRect" presStyleLbl="alignNode1" presStyleIdx="1" presStyleCnt="3" custScaleY="29074" custLinFactNeighborY="-107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4EB7-8038-4B65-B2EB-CEFF80F8AA9E}" type="pres">
      <dgm:prSet presAssocID="{A2BF278C-D55E-4279-8688-5C458B40FD2A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F7D93-732E-4E67-BD82-C3F6005BE84C}" type="pres">
      <dgm:prSet presAssocID="{60A94522-AD41-44E1-8F03-53506B69B410}" presName="sibTrans" presStyleCnt="0"/>
      <dgm:spPr/>
    </dgm:pt>
    <dgm:pt modelId="{E95CD539-4D64-48B9-8536-39D63736337A}" type="pres">
      <dgm:prSet presAssocID="{D851DA90-81BC-4740-8E03-07F451BC5A78}" presName="compositeNode" presStyleCnt="0">
        <dgm:presLayoutVars>
          <dgm:bulletEnabled val="1"/>
        </dgm:presLayoutVars>
      </dgm:prSet>
      <dgm:spPr/>
    </dgm:pt>
    <dgm:pt modelId="{494C585E-5794-4E0D-9974-0538E48E1A6F}" type="pres">
      <dgm:prSet presAssocID="{D851DA90-81BC-4740-8E03-07F451BC5A78}" presName="bgRect" presStyleLbl="alignNode1" presStyleIdx="2" presStyleCnt="3" custLinFactNeighborX="-3043" custLinFactNeighborY="-38406"/>
      <dgm:spPr/>
      <dgm:t>
        <a:bodyPr/>
        <a:lstStyle/>
        <a:p>
          <a:endParaRPr lang="en-US"/>
        </a:p>
      </dgm:t>
    </dgm:pt>
    <dgm:pt modelId="{BAC68D42-CCA2-41BE-8259-6C10EEEE2B09}" type="pres">
      <dgm:prSet presAssocID="{70ED6DE1-1820-4B6A-8B95-9D146564E344}" presName="sibTransNodeRect" presStyleLbl="alignNode1" presStyleIdx="2" presStyleCnt="3" custScaleY="286663" custLinFactNeighborY="-163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66C4A-BCAC-4F3B-AC95-42217247097F}" type="pres">
      <dgm:prSet presAssocID="{D851DA90-81BC-4740-8E03-07F451BC5A78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B2A38-C09E-47BF-86CD-C8AAEB8E5A18}" type="presOf" srcId="{60A94522-AD41-44E1-8F03-53506B69B410}" destId="{C909839B-B5B3-4727-9B00-1D6467BF744D}" srcOrd="0" destOrd="0" presId="urn:microsoft.com/office/officeart/2016/7/layout/LinearBlockProcessNumbered"/>
    <dgm:cxn modelId="{4E7F6899-1DD6-41B4-BDFC-055D81276C54}" type="presOf" srcId="{A2BF278C-D55E-4279-8688-5C458B40FD2A}" destId="{26DB1354-637C-4E09-9B9C-5B28D70EF621}" srcOrd="0" destOrd="0" presId="urn:microsoft.com/office/officeart/2016/7/layout/LinearBlockProcessNumbered"/>
    <dgm:cxn modelId="{13384D2F-9A2D-4844-9EF4-A1E0504237C6}" type="presOf" srcId="{70D174E8-565D-4522-87EE-AE68B4F0BD0B}" destId="{4115FB15-D11B-4937-98FB-E1DFA3C867ED}" srcOrd="0" destOrd="0" presId="urn:microsoft.com/office/officeart/2016/7/layout/LinearBlockProcessNumbered"/>
    <dgm:cxn modelId="{0752A8CA-C20B-45A6-9D46-44B281A53EDC}" type="presOf" srcId="{6F088E63-D463-4A62-BD6B-2427648B36DE}" destId="{5B720CB1-982E-452E-AC13-893FC213A62B}" srcOrd="0" destOrd="0" presId="urn:microsoft.com/office/officeart/2016/7/layout/LinearBlockProcessNumbered"/>
    <dgm:cxn modelId="{AB23D39B-AD8F-4A09-95B7-ECEDF7583DFD}" type="presOf" srcId="{A2BF278C-D55E-4279-8688-5C458B40FD2A}" destId="{F8694EB7-8038-4B65-B2EB-CEFF80F8AA9E}" srcOrd="1" destOrd="0" presId="urn:microsoft.com/office/officeart/2016/7/layout/LinearBlockProcessNumbered"/>
    <dgm:cxn modelId="{EFB57CC7-B68C-4F6B-AD09-858FFEBD81FA}" srcId="{6F088E63-D463-4A62-BD6B-2427648B36DE}" destId="{D851DA90-81BC-4740-8E03-07F451BC5A78}" srcOrd="2" destOrd="0" parTransId="{D7E4078D-93EB-427C-897D-FBF58FB30D35}" sibTransId="{70ED6DE1-1820-4B6A-8B95-9D146564E344}"/>
    <dgm:cxn modelId="{99137FD0-2012-48D3-91A2-81F62568620E}" type="presOf" srcId="{C5570223-97DD-4A0E-B734-4260A4BA8741}" destId="{14852560-9294-411E-A8EA-76E9787C7EDD}" srcOrd="0" destOrd="0" presId="urn:microsoft.com/office/officeart/2016/7/layout/LinearBlockProcessNumbered"/>
    <dgm:cxn modelId="{628C89D2-016C-4A6B-A076-15E102DE9AAA}" type="presOf" srcId="{D851DA90-81BC-4740-8E03-07F451BC5A78}" destId="{494C585E-5794-4E0D-9974-0538E48E1A6F}" srcOrd="0" destOrd="0" presId="urn:microsoft.com/office/officeart/2016/7/layout/LinearBlockProcessNumbered"/>
    <dgm:cxn modelId="{C1273BBB-1FA4-4A7A-9519-519AF7473407}" type="presOf" srcId="{70ED6DE1-1820-4B6A-8B95-9D146564E344}" destId="{BAC68D42-CCA2-41BE-8259-6C10EEEE2B09}" srcOrd="0" destOrd="0" presId="urn:microsoft.com/office/officeart/2016/7/layout/LinearBlockProcessNumbered"/>
    <dgm:cxn modelId="{FB98D9AE-7EA4-4E0C-A440-8AB399B977CD}" type="presOf" srcId="{C5570223-97DD-4A0E-B734-4260A4BA8741}" destId="{E9E2315E-8B53-48E2-B8AB-3657D19AF059}" srcOrd="1" destOrd="0" presId="urn:microsoft.com/office/officeart/2016/7/layout/LinearBlockProcessNumbered"/>
    <dgm:cxn modelId="{62E518C9-AEDE-4C2D-B0FC-BB18C471858E}" srcId="{6F088E63-D463-4A62-BD6B-2427648B36DE}" destId="{C5570223-97DD-4A0E-B734-4260A4BA8741}" srcOrd="0" destOrd="0" parTransId="{A65A4AAC-2275-4EDE-B5B3-450EBF4C8D49}" sibTransId="{70D174E8-565D-4522-87EE-AE68B4F0BD0B}"/>
    <dgm:cxn modelId="{06CC92A2-A7EF-4399-B162-96B263CE121D}" type="presOf" srcId="{D851DA90-81BC-4740-8E03-07F451BC5A78}" destId="{89666C4A-BCAC-4F3B-AC95-42217247097F}" srcOrd="1" destOrd="0" presId="urn:microsoft.com/office/officeart/2016/7/layout/LinearBlockProcessNumbered"/>
    <dgm:cxn modelId="{0014B138-45FB-4DB6-B21D-94187F51E868}" srcId="{6F088E63-D463-4A62-BD6B-2427648B36DE}" destId="{A2BF278C-D55E-4279-8688-5C458B40FD2A}" srcOrd="1" destOrd="0" parTransId="{2FC36560-8BD2-4BD2-9DC8-2A6432EF3AFB}" sibTransId="{60A94522-AD41-44E1-8F03-53506B69B410}"/>
    <dgm:cxn modelId="{FBB8E318-CAEC-449C-9982-8716EFDDCF63}" type="presParOf" srcId="{5B720CB1-982E-452E-AC13-893FC213A62B}" destId="{F113B027-FC5F-43E9-8DEF-A37F8B9C828D}" srcOrd="0" destOrd="0" presId="urn:microsoft.com/office/officeart/2016/7/layout/LinearBlockProcessNumbered"/>
    <dgm:cxn modelId="{9CE06980-5D93-4158-861C-FE265A8BA00A}" type="presParOf" srcId="{F113B027-FC5F-43E9-8DEF-A37F8B9C828D}" destId="{14852560-9294-411E-A8EA-76E9787C7EDD}" srcOrd="0" destOrd="0" presId="urn:microsoft.com/office/officeart/2016/7/layout/LinearBlockProcessNumbered"/>
    <dgm:cxn modelId="{FC3095A3-4661-43A2-8385-BDC241E9A521}" type="presParOf" srcId="{F113B027-FC5F-43E9-8DEF-A37F8B9C828D}" destId="{4115FB15-D11B-4937-98FB-E1DFA3C867ED}" srcOrd="1" destOrd="0" presId="urn:microsoft.com/office/officeart/2016/7/layout/LinearBlockProcessNumbered"/>
    <dgm:cxn modelId="{8763A641-A302-448B-A465-9CF52DF03935}" type="presParOf" srcId="{F113B027-FC5F-43E9-8DEF-A37F8B9C828D}" destId="{E9E2315E-8B53-48E2-B8AB-3657D19AF059}" srcOrd="2" destOrd="0" presId="urn:microsoft.com/office/officeart/2016/7/layout/LinearBlockProcessNumbered"/>
    <dgm:cxn modelId="{0661D090-3BD6-4233-8236-ACF005E35F56}" type="presParOf" srcId="{5B720CB1-982E-452E-AC13-893FC213A62B}" destId="{1CE5DFDD-AC09-42F6-82F7-C1A4F0448DC6}" srcOrd="1" destOrd="0" presId="urn:microsoft.com/office/officeart/2016/7/layout/LinearBlockProcessNumbered"/>
    <dgm:cxn modelId="{4FA20706-35BA-428C-8C78-396B34271860}" type="presParOf" srcId="{5B720CB1-982E-452E-AC13-893FC213A62B}" destId="{05E94FD9-2908-46C7-82E1-9E95AD54AB49}" srcOrd="2" destOrd="0" presId="urn:microsoft.com/office/officeart/2016/7/layout/LinearBlockProcessNumbered"/>
    <dgm:cxn modelId="{DDB1A529-C344-49E7-B2D9-3EF93DD76D51}" type="presParOf" srcId="{05E94FD9-2908-46C7-82E1-9E95AD54AB49}" destId="{26DB1354-637C-4E09-9B9C-5B28D70EF621}" srcOrd="0" destOrd="0" presId="urn:microsoft.com/office/officeart/2016/7/layout/LinearBlockProcessNumbered"/>
    <dgm:cxn modelId="{C8CBE9C2-B506-49A2-9DA0-8DF80F7CBC29}" type="presParOf" srcId="{05E94FD9-2908-46C7-82E1-9E95AD54AB49}" destId="{C909839B-B5B3-4727-9B00-1D6467BF744D}" srcOrd="1" destOrd="0" presId="urn:microsoft.com/office/officeart/2016/7/layout/LinearBlockProcessNumbered"/>
    <dgm:cxn modelId="{C935B9BC-704A-4B49-85D4-7B3388A75212}" type="presParOf" srcId="{05E94FD9-2908-46C7-82E1-9E95AD54AB49}" destId="{F8694EB7-8038-4B65-B2EB-CEFF80F8AA9E}" srcOrd="2" destOrd="0" presId="urn:microsoft.com/office/officeart/2016/7/layout/LinearBlockProcessNumbered"/>
    <dgm:cxn modelId="{5091668B-ED0A-4C02-9F0F-B0CEDF470239}" type="presParOf" srcId="{5B720CB1-982E-452E-AC13-893FC213A62B}" destId="{6D2F7D93-732E-4E67-BD82-C3F6005BE84C}" srcOrd="3" destOrd="0" presId="urn:microsoft.com/office/officeart/2016/7/layout/LinearBlockProcessNumbered"/>
    <dgm:cxn modelId="{1B442388-0FD7-4C7C-9563-4C83CC1EAB7B}" type="presParOf" srcId="{5B720CB1-982E-452E-AC13-893FC213A62B}" destId="{E95CD539-4D64-48B9-8536-39D63736337A}" srcOrd="4" destOrd="0" presId="urn:microsoft.com/office/officeart/2016/7/layout/LinearBlockProcessNumbered"/>
    <dgm:cxn modelId="{B41BE287-754D-426A-9294-F333FF269110}" type="presParOf" srcId="{E95CD539-4D64-48B9-8536-39D63736337A}" destId="{494C585E-5794-4E0D-9974-0538E48E1A6F}" srcOrd="0" destOrd="0" presId="urn:microsoft.com/office/officeart/2016/7/layout/LinearBlockProcessNumbered"/>
    <dgm:cxn modelId="{1785C5B2-76B8-4D7F-A1D1-E7070EF6436D}" type="presParOf" srcId="{E95CD539-4D64-48B9-8536-39D63736337A}" destId="{BAC68D42-CCA2-41BE-8259-6C10EEEE2B09}" srcOrd="1" destOrd="0" presId="urn:microsoft.com/office/officeart/2016/7/layout/LinearBlockProcessNumbered"/>
    <dgm:cxn modelId="{3B992719-D977-4CC3-86A8-6F42895A7FD5}" type="presParOf" srcId="{E95CD539-4D64-48B9-8536-39D63736337A}" destId="{89666C4A-BCAC-4F3B-AC95-42217247097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2560-9294-411E-A8EA-76E9787C7EDD}">
      <dsp:nvSpPr>
        <dsp:cNvPr id="0" name=""/>
        <dsp:cNvSpPr/>
      </dsp:nvSpPr>
      <dsp:spPr>
        <a:xfrm>
          <a:off x="499" y="1409999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One</a:t>
          </a:r>
          <a:r>
            <a:rPr lang="en-US" sz="1100" kern="1200" baseline="0" dirty="0" smtClean="0">
              <a:solidFill>
                <a:schemeClr val="tx1"/>
              </a:solidFill>
            </a:rPr>
            <a:t> per half term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Linked to Cornerstones topic for term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Optional and open ended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99" y="2380674"/>
        <a:ext cx="2022239" cy="1456012"/>
      </dsp:txXfrm>
    </dsp:sp>
    <dsp:sp modelId="{4115FB15-D11B-4937-98FB-E1DFA3C867ED}">
      <dsp:nvSpPr>
        <dsp:cNvPr id="0" name=""/>
        <dsp:cNvSpPr/>
      </dsp:nvSpPr>
      <dsp:spPr>
        <a:xfrm>
          <a:off x="499" y="1409999"/>
          <a:ext cx="2022239" cy="97067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Open Homework</a:t>
          </a:r>
          <a:endParaRPr lang="en-US" sz="1500" kern="1200" dirty="0"/>
        </a:p>
      </dsp:txBody>
      <dsp:txXfrm>
        <a:off x="499" y="1409999"/>
        <a:ext cx="2022239" cy="970674"/>
      </dsp:txXfrm>
    </dsp:sp>
    <dsp:sp modelId="{26DB1354-637C-4E09-9B9C-5B28D70EF621}">
      <dsp:nvSpPr>
        <dsp:cNvPr id="0" name=""/>
        <dsp:cNvSpPr/>
      </dsp:nvSpPr>
      <dsp:spPr>
        <a:xfrm>
          <a:off x="2184517" y="1409999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>
              <a:solidFill>
                <a:schemeClr val="tx1"/>
              </a:solidFill>
            </a:rPr>
            <a:t>Each child has a individual log in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>
              <a:solidFill>
                <a:schemeClr val="tx1"/>
              </a:solidFill>
            </a:rPr>
            <a:t>Fun and engaging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>
              <a:solidFill>
                <a:schemeClr val="tx1"/>
              </a:solidFill>
            </a:rPr>
            <a:t>Earn coins and practice at the same time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184517" y="2380674"/>
        <a:ext cx="2022239" cy="1456012"/>
      </dsp:txXfrm>
    </dsp:sp>
    <dsp:sp modelId="{C909839B-B5B3-4727-9B00-1D6467BF744D}">
      <dsp:nvSpPr>
        <dsp:cNvPr id="0" name=""/>
        <dsp:cNvSpPr/>
      </dsp:nvSpPr>
      <dsp:spPr>
        <a:xfrm>
          <a:off x="2184517" y="1409999"/>
          <a:ext cx="2022239" cy="9706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Times Tables </a:t>
          </a:r>
          <a:r>
            <a:rPr lang="en-US" sz="1500" kern="1200" dirty="0" err="1" smtClean="0"/>
            <a:t>Rockstars</a:t>
          </a:r>
          <a:r>
            <a:rPr lang="en-US" sz="1500" kern="1200" dirty="0" smtClean="0"/>
            <a:t>/ </a:t>
          </a:r>
          <a:r>
            <a:rPr lang="en-US" sz="1500" kern="1200" dirty="0" err="1" smtClean="0"/>
            <a:t>Numbots</a:t>
          </a:r>
          <a:endParaRPr lang="en-US" sz="1500" kern="1200" dirty="0"/>
        </a:p>
      </dsp:txBody>
      <dsp:txXfrm>
        <a:off x="2184517" y="1409999"/>
        <a:ext cx="2022239" cy="970674"/>
      </dsp:txXfrm>
    </dsp:sp>
    <dsp:sp modelId="{494C585E-5794-4E0D-9974-0538E48E1A6F}">
      <dsp:nvSpPr>
        <dsp:cNvPr id="0" name=""/>
        <dsp:cNvSpPr/>
      </dsp:nvSpPr>
      <dsp:spPr>
        <a:xfrm>
          <a:off x="4368536" y="1409999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Follows</a:t>
          </a:r>
          <a:r>
            <a:rPr lang="en-US" sz="1100" kern="1200" baseline="0" dirty="0" smtClean="0">
              <a:solidFill>
                <a:schemeClr val="tx1"/>
              </a:solidFill>
            </a:rPr>
            <a:t> on from teaching in school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Not test based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Practicing the rules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Weekly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368536" y="2380674"/>
        <a:ext cx="2022239" cy="1456012"/>
      </dsp:txXfrm>
    </dsp:sp>
    <dsp:sp modelId="{BAC68D42-CCA2-41BE-8259-6C10EEEE2B09}">
      <dsp:nvSpPr>
        <dsp:cNvPr id="0" name=""/>
        <dsp:cNvSpPr/>
      </dsp:nvSpPr>
      <dsp:spPr>
        <a:xfrm>
          <a:off x="4368536" y="1409999"/>
          <a:ext cx="2022239" cy="9706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Spelling</a:t>
          </a:r>
          <a:endParaRPr lang="en-US" sz="1500" kern="1200" dirty="0"/>
        </a:p>
      </dsp:txBody>
      <dsp:txXfrm>
        <a:off x="4368536" y="1409999"/>
        <a:ext cx="2022239" cy="970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2560-9294-411E-A8EA-76E9787C7EDD}">
      <dsp:nvSpPr>
        <dsp:cNvPr id="0" name=""/>
        <dsp:cNvSpPr/>
      </dsp:nvSpPr>
      <dsp:spPr>
        <a:xfrm>
          <a:off x="499" y="957027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Our mental health practitioner and child play therapist – she works with individual children and parents.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99" y="1927702"/>
        <a:ext cx="2022239" cy="1456012"/>
      </dsp:txXfrm>
    </dsp:sp>
    <dsp:sp modelId="{4115FB15-D11B-4937-98FB-E1DFA3C867ED}">
      <dsp:nvSpPr>
        <dsp:cNvPr id="0" name=""/>
        <dsp:cNvSpPr/>
      </dsp:nvSpPr>
      <dsp:spPr>
        <a:xfrm>
          <a:off x="499" y="957027"/>
          <a:ext cx="2022239" cy="97067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Helen</a:t>
          </a:r>
          <a:endParaRPr lang="en-US" sz="2000" kern="1200" dirty="0"/>
        </a:p>
      </dsp:txBody>
      <dsp:txXfrm>
        <a:off x="499" y="957027"/>
        <a:ext cx="2022239" cy="970674"/>
      </dsp:txXfrm>
    </dsp:sp>
    <dsp:sp modelId="{26DB1354-637C-4E09-9B9C-5B28D70EF621}">
      <dsp:nvSpPr>
        <dsp:cNvPr id="0" name=""/>
        <dsp:cNvSpPr/>
      </dsp:nvSpPr>
      <dsp:spPr>
        <a:xfrm>
          <a:off x="2184517" y="957027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chemeClr val="tx1"/>
            </a:solidFill>
          </a:endParaRPr>
        </a:p>
      </dsp:txBody>
      <dsp:txXfrm>
        <a:off x="2184517" y="1927702"/>
        <a:ext cx="2022239" cy="1456012"/>
      </dsp:txXfrm>
    </dsp:sp>
    <dsp:sp modelId="{C909839B-B5B3-4727-9B00-1D6467BF744D}">
      <dsp:nvSpPr>
        <dsp:cNvPr id="0" name=""/>
        <dsp:cNvSpPr/>
      </dsp:nvSpPr>
      <dsp:spPr>
        <a:xfrm>
          <a:off x="2184517" y="1196832"/>
          <a:ext cx="2022239" cy="2822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Mrs</a:t>
          </a:r>
          <a:r>
            <a:rPr lang="en-US" sz="1800" kern="1200" dirty="0" smtClean="0"/>
            <a:t> Sandy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Our Learning Mentor – she works with small groups of children as well as individuals on things like social skills and how to regulate emotions</a:t>
          </a:r>
          <a:r>
            <a:rPr lang="en-US" sz="1400" kern="1200" dirty="0" smtClean="0"/>
            <a:t>.</a:t>
          </a:r>
        </a:p>
      </dsp:txBody>
      <dsp:txXfrm>
        <a:off x="2184517" y="1196832"/>
        <a:ext cx="2022239" cy="282214"/>
      </dsp:txXfrm>
    </dsp:sp>
    <dsp:sp modelId="{494C585E-5794-4E0D-9974-0538E48E1A6F}">
      <dsp:nvSpPr>
        <dsp:cNvPr id="0" name=""/>
        <dsp:cNvSpPr/>
      </dsp:nvSpPr>
      <dsp:spPr>
        <a:xfrm>
          <a:off x="4306999" y="930979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chemeClr val="tx1"/>
            </a:solidFill>
          </a:endParaRPr>
        </a:p>
      </dsp:txBody>
      <dsp:txXfrm>
        <a:off x="4306999" y="1901653"/>
        <a:ext cx="2022239" cy="1456012"/>
      </dsp:txXfrm>
    </dsp:sp>
    <dsp:sp modelId="{BAC68D42-CCA2-41BE-8259-6C10EEEE2B09}">
      <dsp:nvSpPr>
        <dsp:cNvPr id="0" name=""/>
        <dsp:cNvSpPr/>
      </dsp:nvSpPr>
      <dsp:spPr>
        <a:xfrm>
          <a:off x="4368536" y="798768"/>
          <a:ext cx="2022239" cy="27825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If you have any concerns – contact us through the school email or call and ask to speak to someone.</a:t>
          </a:r>
          <a:endParaRPr lang="en-US" sz="1200" kern="1200" dirty="0"/>
        </a:p>
      </dsp:txBody>
      <dsp:txXfrm>
        <a:off x="4368536" y="798768"/>
        <a:ext cx="2022239" cy="2782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 out reading question/discussion sheets for</a:t>
            </a:r>
            <a:r>
              <a:rPr lang="en-GB" baseline="0" dirty="0" smtClean="0"/>
              <a:t> parents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8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9.svg"/><Relationship Id="rId5" Type="http://schemas.openxmlformats.org/officeDocument/2006/relationships/image" Target="../media/image13.sv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svg"/><Relationship Id="rId5" Type="http://schemas.openxmlformats.org/officeDocument/2006/relationships/image" Target="../media/image19.png"/><Relationship Id="rId10" Type="http://schemas.openxmlformats.org/officeDocument/2006/relationships/image" Target="../media/image19.svg"/><Relationship Id="rId4" Type="http://schemas.openxmlformats.org/officeDocument/2006/relationships/image" Target="../media/image24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32.svg"/><Relationship Id="rId4" Type="http://schemas.openxmlformats.org/officeDocument/2006/relationships/image" Target="../media/image22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786224"/>
            <a:ext cx="8825658" cy="267764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Welcome to Year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509232"/>
            <a:ext cx="8825658" cy="86142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Meet the Teachers</a:t>
            </a:r>
          </a:p>
          <a:p>
            <a:r>
              <a:rPr lang="en-US" sz="1600" dirty="0" err="1" smtClean="0"/>
              <a:t>Ms</a:t>
            </a:r>
            <a:r>
              <a:rPr lang="en-US" sz="1600" dirty="0" smtClean="0"/>
              <a:t> O’Neill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Ms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Stoddart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Barn Croft – Barn Croft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54" y="879444"/>
            <a:ext cx="4171929" cy="244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518366" y="1693332"/>
            <a:ext cx="1397725" cy="13633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503" y="2552313"/>
            <a:ext cx="3860260" cy="1735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Other Information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460377" y="1693331"/>
            <a:ext cx="1397725" cy="136337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352540" y="1693330"/>
            <a:ext cx="1397725" cy="13633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6176477" y="3270249"/>
            <a:ext cx="1870243" cy="2660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Long hair must be tied back. </a:t>
            </a:r>
          </a:p>
          <a:p>
            <a:pPr marL="0" indent="0">
              <a:buNone/>
            </a:pPr>
            <a:r>
              <a:rPr lang="en-US" sz="1400" dirty="0" smtClean="0"/>
              <a:t>No jewelry except small plain stud earrings </a:t>
            </a:r>
          </a:p>
          <a:p>
            <a:pPr marL="0" indent="0">
              <a:buNone/>
            </a:pPr>
            <a:r>
              <a:rPr lang="en-US" sz="1400" dirty="0" smtClean="0"/>
              <a:t>Shoes need to be closed in and suitable e.g. black school shoes or trainers. </a:t>
            </a:r>
            <a:endParaRPr lang="en-US" sz="1400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8224117" y="3270248"/>
            <a:ext cx="1870243" cy="34048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PE and Outdoor learning days</a:t>
            </a:r>
          </a:p>
          <a:p>
            <a:pPr marL="0" indent="0">
              <a:buNone/>
            </a:pPr>
            <a:r>
              <a:rPr lang="en-US" sz="1400" dirty="0" smtClean="0"/>
              <a:t>Children come to school in suitable clothing – we go out in </a:t>
            </a:r>
            <a:r>
              <a:rPr lang="en-US" sz="1400" b="1" u="sng" dirty="0" smtClean="0"/>
              <a:t>all weathers</a:t>
            </a:r>
          </a:p>
          <a:p>
            <a:pPr marL="0" indent="0">
              <a:buNone/>
            </a:pPr>
            <a:r>
              <a:rPr lang="en-US" sz="1400" dirty="0" smtClean="0"/>
              <a:t>Wellies can be left at school in a named bag</a:t>
            </a:r>
          </a:p>
          <a:p>
            <a:pPr marL="0" indent="0">
              <a:buNone/>
            </a:pPr>
            <a:r>
              <a:rPr lang="en-US" sz="1400" dirty="0" smtClean="0"/>
              <a:t>Waterproofs are required for outdoor learning</a:t>
            </a:r>
            <a:endParaRPr lang="en-US" sz="1400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10188490" y="3270249"/>
            <a:ext cx="1870243" cy="26602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Please speak to us if you have any questions, concerns or updates.</a:t>
            </a:r>
          </a:p>
          <a:p>
            <a:pPr marL="0" indent="0">
              <a:buNone/>
            </a:pPr>
            <a:r>
              <a:rPr lang="en-US" sz="1400" dirty="0" smtClean="0"/>
              <a:t>We encourage children to speak to us too if they have any worries.</a:t>
            </a:r>
          </a:p>
          <a:p>
            <a:pPr marL="0" indent="0">
              <a:buNone/>
            </a:pPr>
            <a:r>
              <a:rPr lang="en-US" sz="1400" b="1" dirty="0" smtClean="0"/>
              <a:t>Letters and information sent via </a:t>
            </a:r>
            <a:r>
              <a:rPr lang="en-US" sz="1400" b="1" dirty="0" err="1" smtClean="0"/>
              <a:t>Parentmail</a:t>
            </a:r>
            <a:r>
              <a:rPr lang="en-US" sz="1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67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95FDB2-AFE9-4654-B647-0B61FFE7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F545D-EFC6-4292-A41D-186A85833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E59E7-4ACA-354D-B7B9-2DF31F54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11</a:t>
            </a:fld>
            <a:endParaRPr lang="en-US" dirty="0"/>
          </a:p>
        </p:txBody>
      </p:sp>
      <p:pic>
        <p:nvPicPr>
          <p:cNvPr id="4098" name="Picture 2" descr="Clearing-up Powers of Attorney - TicliBlaxland Lawyers - TB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66" y="1955675"/>
            <a:ext cx="5131596" cy="31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2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Routines</a:t>
            </a:r>
            <a:endParaRPr lang="en-US" dirty="0"/>
          </a:p>
        </p:txBody>
      </p:sp>
      <p:pic>
        <p:nvPicPr>
          <p:cNvPr id="12" name="Picture Placeholder 11" descr="Clock">
            <a:extLst>
              <a:ext uri="{FF2B5EF4-FFF2-40B4-BE49-F238E27FC236}">
                <a16:creationId xmlns:a16="http://schemas.microsoft.com/office/drawing/2014/main" id="{E1DDCE14-088F-46E3-A4A0-3D2F40EA673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31769" y="1043839"/>
            <a:ext cx="774700" cy="7747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Drop off 8.50 – 9.05</a:t>
            </a:r>
          </a:p>
          <a:p>
            <a:r>
              <a:rPr lang="en-US" dirty="0" smtClean="0"/>
              <a:t>Pick up 3.25 – 3.35</a:t>
            </a:r>
          </a:p>
          <a:p>
            <a:r>
              <a:rPr lang="en-US" dirty="0" smtClean="0"/>
              <a:t>Drop and go!</a:t>
            </a:r>
          </a:p>
          <a:p>
            <a:endParaRPr lang="en-US" dirty="0"/>
          </a:p>
        </p:txBody>
      </p:sp>
      <p:pic>
        <p:nvPicPr>
          <p:cNvPr id="14" name="Picture Placeholder 13" descr="House">
            <a:extLst>
              <a:ext uri="{FF2B5EF4-FFF2-40B4-BE49-F238E27FC236}">
                <a16:creationId xmlns:a16="http://schemas.microsoft.com/office/drawing/2014/main" id="{9B25FBAB-6696-4071-A181-E7F39B4AA1E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-49618" t="-48742" r="-49618" b="-50243"/>
          <a:stretch/>
        </p:blipFill>
        <p:spPr>
          <a:xfrm>
            <a:off x="8700079" y="801189"/>
            <a:ext cx="1260000" cy="1260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7235" y="2351088"/>
            <a:ext cx="2325688" cy="1067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Lunch boxes</a:t>
            </a:r>
          </a:p>
          <a:p>
            <a:r>
              <a:rPr lang="en-US" dirty="0" smtClean="0"/>
              <a:t>Wellies/coats</a:t>
            </a:r>
          </a:p>
          <a:p>
            <a:r>
              <a:rPr lang="en-US" dirty="0" smtClean="0"/>
              <a:t>Reading/Phonics books </a:t>
            </a:r>
          </a:p>
          <a:p>
            <a:r>
              <a:rPr lang="en-US" dirty="0" smtClean="0"/>
              <a:t>No pencil cases or toys</a:t>
            </a:r>
            <a:endParaRPr lang="en-US" dirty="0"/>
          </a:p>
        </p:txBody>
      </p:sp>
      <p:pic>
        <p:nvPicPr>
          <p:cNvPr id="16" name="Picture Placeholder 15" descr="Pencil">
            <a:extLst>
              <a:ext uri="{FF2B5EF4-FFF2-40B4-BE49-F238E27FC236}">
                <a16:creationId xmlns:a16="http://schemas.microsoft.com/office/drawing/2014/main" id="{2ABB9B2C-8073-4AE8-9BDD-46925F1DD0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-68714" t="-68864" r="-68714" b="-68864"/>
          <a:stretch/>
        </p:blipFill>
        <p:spPr>
          <a:xfrm>
            <a:off x="6289119" y="3708649"/>
            <a:ext cx="1260000" cy="1260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6275" y="5258547"/>
            <a:ext cx="2325688" cy="11814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Teachers or TAs are at the doors AM and PM</a:t>
            </a:r>
          </a:p>
          <a:p>
            <a:r>
              <a:rPr lang="en-US" dirty="0" smtClean="0"/>
              <a:t>Please use Dojo messenger or  book appointment with office for meetings (quick message at the door is fine)</a:t>
            </a:r>
            <a:endParaRPr lang="en-US" dirty="0"/>
          </a:p>
          <a:p>
            <a:endParaRPr lang="en-US" dirty="0"/>
          </a:p>
        </p:txBody>
      </p:sp>
      <p:pic>
        <p:nvPicPr>
          <p:cNvPr id="18" name="Picture Placeholder 17" descr="Books">
            <a:extLst>
              <a:ext uri="{FF2B5EF4-FFF2-40B4-BE49-F238E27FC236}">
                <a16:creationId xmlns:a16="http://schemas.microsoft.com/office/drawing/2014/main" id="{DC211434-F1B3-4E2F-B008-4EEA0ACB335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-71339" t="-71339" r="-71339" b="-71339"/>
          <a:stretch/>
        </p:blipFill>
        <p:spPr>
          <a:xfrm>
            <a:off x="8700079" y="3708649"/>
            <a:ext cx="1260000" cy="12600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Break time – 10.45-11.00</a:t>
            </a:r>
          </a:p>
          <a:p>
            <a:r>
              <a:rPr lang="en-US" dirty="0" smtClean="0"/>
              <a:t>Lunch time – 12.15-13.00</a:t>
            </a:r>
          </a:p>
          <a:p>
            <a:r>
              <a:rPr lang="en-US" dirty="0"/>
              <a:t>Break time – </a:t>
            </a:r>
            <a:r>
              <a:rPr lang="en-US" dirty="0" smtClean="0"/>
              <a:t>14.15-14.30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26566" t="20651" r="31945" b="23394"/>
          <a:stretch/>
        </p:blipFill>
        <p:spPr>
          <a:xfrm>
            <a:off x="6635932" y="3924085"/>
            <a:ext cx="568002" cy="8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Timetable and Subjects</a:t>
            </a:r>
            <a:endParaRPr lang="en-US" sz="2300" dirty="0">
              <a:solidFill>
                <a:schemeClr val="bg1"/>
              </a:solidFill>
            </a:endParaRPr>
          </a:p>
        </p:txBody>
      </p:sp>
      <p:pic>
        <p:nvPicPr>
          <p:cNvPr id="32" name="Picture Placeholder 31" descr="Open Book">
            <a:extLst>
              <a:ext uri="{FF2B5EF4-FFF2-40B4-BE49-F238E27FC236}">
                <a16:creationId xmlns:a16="http://schemas.microsoft.com/office/drawing/2014/main" id="{88238207-50D4-41D4-A729-30B439AC84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73279" y="1887516"/>
            <a:ext cx="442593" cy="44259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Reading, English and maths minimum of four lessons per week</a:t>
            </a:r>
            <a:endParaRPr lang="en-US" dirty="0"/>
          </a:p>
        </p:txBody>
      </p:sp>
      <p:pic>
        <p:nvPicPr>
          <p:cNvPr id="34" name="Picture Placeholder 33" descr="Pencil">
            <a:extLst>
              <a:ext uri="{FF2B5EF4-FFF2-40B4-BE49-F238E27FC236}">
                <a16:creationId xmlns:a16="http://schemas.microsoft.com/office/drawing/2014/main" id="{3A3178EB-E188-4B9F-9865-1C058BC971A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73279" y="2699860"/>
            <a:ext cx="442593" cy="4425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Cornerstones Topic day on Monday, including foundation subjects, science, music, art etc.</a:t>
            </a:r>
            <a:endParaRPr lang="en-US" dirty="0"/>
          </a:p>
        </p:txBody>
      </p:sp>
      <p:pic>
        <p:nvPicPr>
          <p:cNvPr id="36" name="Picture Placeholder 35" descr="Pen">
            <a:extLst>
              <a:ext uri="{FF2B5EF4-FFF2-40B4-BE49-F238E27FC236}">
                <a16:creationId xmlns:a16="http://schemas.microsoft.com/office/drawing/2014/main" id="{21A379A7-E90A-4466-BAB4-13E7280FC04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73279" y="3512205"/>
            <a:ext cx="442593" cy="44259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PE is on Tuesday –  Come to school in PE kit.</a:t>
            </a:r>
          </a:p>
          <a:p>
            <a:r>
              <a:rPr lang="en-US" dirty="0" smtClean="0"/>
              <a:t>Outdoor Learning is Thursday-  come to school in suitable clothes and coat, leave wellies at school.</a:t>
            </a:r>
            <a:endParaRPr lang="en-US" dirty="0"/>
          </a:p>
        </p:txBody>
      </p:sp>
      <p:pic>
        <p:nvPicPr>
          <p:cNvPr id="38" name="Picture Placeholder 37" descr="Highlighter ">
            <a:extLst>
              <a:ext uri="{FF2B5EF4-FFF2-40B4-BE49-F238E27FC236}">
                <a16:creationId xmlns:a16="http://schemas.microsoft.com/office/drawing/2014/main" id="{1CBCB90A-70A5-49AD-821D-C108E3441E0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973279" y="4324550"/>
            <a:ext cx="442593" cy="44259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Phonics is grouped across the school and taught daily. Spelling will be the same after half term. Music specialist teacher. </a:t>
            </a:r>
            <a:endParaRPr lang="en-US" dirty="0"/>
          </a:p>
        </p:txBody>
      </p:sp>
      <p:pic>
        <p:nvPicPr>
          <p:cNvPr id="40" name="Picture Placeholder 39" descr="Books">
            <a:extLst>
              <a:ext uri="{FF2B5EF4-FFF2-40B4-BE49-F238E27FC236}">
                <a16:creationId xmlns:a16="http://schemas.microsoft.com/office/drawing/2014/main" id="{21506F1E-3CF6-4B0C-AE4F-832BC6EA131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973279" y="5136894"/>
            <a:ext cx="442593" cy="44259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Regular keep up interventions run daily within the class, fluid and flexible based on current teaching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 Croft Rules and Behaviour</a:t>
            </a:r>
            <a:r>
              <a:rPr lang="en-US" dirty="0"/>
              <a:t>	</a:t>
            </a:r>
          </a:p>
        </p:txBody>
      </p:sp>
      <p:pic>
        <p:nvPicPr>
          <p:cNvPr id="12" name="Picture Placeholder 11" descr="Open Book">
            <a:extLst>
              <a:ext uri="{FF2B5EF4-FFF2-40B4-BE49-F238E27FC236}">
                <a16:creationId xmlns:a16="http://schemas.microsoft.com/office/drawing/2014/main" id="{F789BF61-D242-4C97-BB4D-41ABE8AA48E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870769" y="2398359"/>
            <a:ext cx="929952" cy="92995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F589A-CEC8-4207-8D7B-43220A840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5322" y="3819184"/>
            <a:ext cx="2325688" cy="1503455"/>
          </a:xfrm>
        </p:spPr>
        <p:txBody>
          <a:bodyPr>
            <a:noAutofit/>
          </a:bodyPr>
          <a:lstStyle/>
          <a:p>
            <a:r>
              <a:rPr lang="en-US" sz="1400" dirty="0"/>
              <a:t> Tracking sheets are used to monitor and record </a:t>
            </a:r>
            <a:r>
              <a:rPr lang="en-US" sz="1400" dirty="0" err="1"/>
              <a:t>behaviour</a:t>
            </a:r>
            <a:r>
              <a:rPr lang="en-US" sz="1400" dirty="0"/>
              <a:t> over time</a:t>
            </a:r>
          </a:p>
          <a:p>
            <a:r>
              <a:rPr lang="en-US" sz="1400" dirty="0" smtClean="0"/>
              <a:t>Please refer to Barn Croft’s </a:t>
            </a:r>
            <a:r>
              <a:rPr lang="en-US" sz="1400" dirty="0" err="1" smtClean="0"/>
              <a:t>behaviour</a:t>
            </a:r>
            <a:r>
              <a:rPr lang="en-US" sz="1400" dirty="0" smtClean="0"/>
              <a:t> policy (with all policies on school website) for further information and details</a:t>
            </a:r>
            <a:endParaRPr lang="en-US" sz="1400" dirty="0"/>
          </a:p>
        </p:txBody>
      </p:sp>
      <p:pic>
        <p:nvPicPr>
          <p:cNvPr id="14" name="Picture Placeholder 13" descr="Pencil">
            <a:extLst>
              <a:ext uri="{FF2B5EF4-FFF2-40B4-BE49-F238E27FC236}">
                <a16:creationId xmlns:a16="http://schemas.microsoft.com/office/drawing/2014/main" id="{19E134B0-C7E0-44A0-BADA-93C2019D09F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499815" y="2398359"/>
            <a:ext cx="929952" cy="92995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EA63EB-C2C5-4671-AE38-4464037BE2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1896" y="3782342"/>
            <a:ext cx="2791005" cy="2749087"/>
          </a:xfrm>
        </p:spPr>
        <p:txBody>
          <a:bodyPr/>
          <a:lstStyle/>
          <a:p>
            <a:r>
              <a:rPr lang="en-US" sz="1400" dirty="0" smtClean="0"/>
              <a:t>Reminder, caution, last chance, time out, repair</a:t>
            </a:r>
          </a:p>
          <a:p>
            <a:r>
              <a:rPr lang="en-US" sz="1400" dirty="0" smtClean="0"/>
              <a:t>Private and personalised, directed at the </a:t>
            </a:r>
            <a:r>
              <a:rPr lang="en-US" sz="1400" dirty="0" err="1" smtClean="0"/>
              <a:t>behaviour</a:t>
            </a:r>
            <a:r>
              <a:rPr lang="en-US" sz="1400" dirty="0" smtClean="0"/>
              <a:t> not the child, choices offered and supportive not punitive.</a:t>
            </a:r>
          </a:p>
          <a:p>
            <a:r>
              <a:rPr lang="en-US" sz="1400" dirty="0" smtClean="0"/>
              <a:t>Repair/reflection designed to work with the child to repair the </a:t>
            </a:r>
            <a:r>
              <a:rPr lang="en-US" sz="1400" dirty="0" err="1" smtClean="0"/>
              <a:t>behaviour</a:t>
            </a:r>
            <a:r>
              <a:rPr lang="en-US" sz="1400" dirty="0" smtClean="0"/>
              <a:t> and find strategies to avoid in future.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791" y="295729"/>
            <a:ext cx="2404887" cy="16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6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518366" y="1693332"/>
            <a:ext cx="1397725" cy="13633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Reading books</a:t>
            </a:r>
            <a:br>
              <a:rPr lang="en-US" sz="23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Phonics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Library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5D78-4E60-4B36-91B8-4DB29BB9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Permission letters need to be signed and returned to the office, via 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chemeClr val="bg1"/>
                </a:solidFill>
              </a:rPr>
              <a:t>arentMail</a:t>
            </a:r>
            <a:r>
              <a:rPr lang="en-US" dirty="0" smtClean="0"/>
              <a:t> before books are sent home.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460377" y="1693331"/>
            <a:ext cx="1397725" cy="136337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352540" y="1693330"/>
            <a:ext cx="1397725" cy="13633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0" name="Picture 8" descr="Download Open Book Outline Variant Inside A Circle Vector - Open Book  Outline Png - Full Size PNG Image - PNG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4234" y="2010732"/>
            <a:ext cx="1025113" cy="7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een Word Cards: (Read Write Inc. Phonics) by Ruth Miski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3" b="89528" l="9275" r="92174">
                        <a14:foregroundMark x1="13623" y1="16222" x2="24348" y2="16222"/>
                        <a14:foregroundMark x1="23478" y1="16222" x2="23478" y2="11088"/>
                        <a14:foregroundMark x1="24348" y1="12320" x2="23478" y2="9035"/>
                        <a14:foregroundMark x1="23478" y1="9035" x2="87826" y2="9035"/>
                        <a14:foregroundMark x1="81449" y1="85832" x2="81449" y2="79466"/>
                        <a14:foregroundMark x1="81449" y1="79466" x2="92174" y2="80082"/>
                        <a14:foregroundMark x1="92174" y1="80082" x2="92174" y2="7803"/>
                        <a14:foregroundMark x1="11884" y1="85832" x2="11014" y2="15606"/>
                        <a14:foregroundMark x1="11884" y1="85216" x2="80580" y2="83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85" y="1772065"/>
            <a:ext cx="854286" cy="12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ook Clipart Black And White, Transparent PNG Clipart Images Free Download  - ClipartMax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0" b="93122" l="3000" r="93000">
                        <a14:foregroundMark x1="54000" y1="38095" x2="10333" y2="35450"/>
                        <a14:foregroundMark x1="9667" y1="38095" x2="3333" y2="45503"/>
                        <a14:foregroundMark x1="5667" y1="78307" x2="6333" y2="88889"/>
                        <a14:foregroundMark x1="61667" y1="93122" x2="70000" y2="93122"/>
                        <a14:foregroundMark x1="9667" y1="87831" x2="59667" y2="88889"/>
                        <a14:foregroundMark x1="54667" y1="13757" x2="81000" y2="10582"/>
                        <a14:foregroundMark x1="67000" y1="11640" x2="67667" y2="6349"/>
                        <a14:foregroundMark x1="83000" y1="10582" x2="9300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2" y="2010732"/>
            <a:ext cx="1150711" cy="7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6176477" y="3270249"/>
            <a:ext cx="1870243" cy="2660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Two phonics books per week</a:t>
            </a:r>
          </a:p>
          <a:p>
            <a:pPr marL="0" indent="0">
              <a:buNone/>
            </a:pPr>
            <a:r>
              <a:rPr lang="en-US" sz="1400" dirty="0" smtClean="0"/>
              <a:t>One the same and one using the same sounds</a:t>
            </a:r>
          </a:p>
          <a:p>
            <a:pPr marL="0" indent="0">
              <a:buNone/>
            </a:pPr>
            <a:r>
              <a:rPr lang="en-US" sz="1400" dirty="0" smtClean="0"/>
              <a:t>Return to school </a:t>
            </a:r>
            <a:r>
              <a:rPr lang="en-US" sz="1400" b="1" u="sng" dirty="0" smtClean="0"/>
              <a:t>every Monday</a:t>
            </a:r>
            <a:endParaRPr lang="en-US" sz="1400" b="1" u="sng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8224117" y="3270248"/>
            <a:ext cx="1870243" cy="34048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Children not in phonics lessons have a reading book to go home every week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Book is selected and guided by an adult based on skills that need to be </a:t>
            </a:r>
            <a:r>
              <a:rPr lang="en-US" sz="1400" dirty="0" err="1" smtClean="0"/>
              <a:t>practised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 smtClean="0"/>
              <a:t>Return </a:t>
            </a:r>
            <a:r>
              <a:rPr lang="en-US" sz="1400" dirty="0"/>
              <a:t>books to school </a:t>
            </a:r>
            <a:r>
              <a:rPr lang="en-US" sz="1400" b="1" u="sng" dirty="0"/>
              <a:t>every Wednesday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10188490" y="3270249"/>
            <a:ext cx="1870243" cy="2660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Library session every week on Wednesdays</a:t>
            </a:r>
          </a:p>
          <a:p>
            <a:pPr marL="0" indent="0">
              <a:buNone/>
            </a:pPr>
            <a:r>
              <a:rPr lang="en-US" sz="1400" dirty="0" smtClean="0"/>
              <a:t>Children self select (with some guidance of needed)</a:t>
            </a:r>
          </a:p>
          <a:p>
            <a:pPr marL="0" indent="0">
              <a:buNone/>
            </a:pPr>
            <a:r>
              <a:rPr lang="en-US" sz="1400" dirty="0" smtClean="0"/>
              <a:t>Return books to school </a:t>
            </a:r>
            <a:r>
              <a:rPr lang="en-US" sz="1400" b="1" u="sng" dirty="0" smtClean="0"/>
              <a:t>every Wednesday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316243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at home with your child</a:t>
            </a:r>
            <a:endParaRPr lang="en-US" dirty="0"/>
          </a:p>
        </p:txBody>
      </p:sp>
      <p:pic>
        <p:nvPicPr>
          <p:cNvPr id="38" name="Picture Placeholder 37" descr="Stopwatch">
            <a:extLst>
              <a:ext uri="{FF2B5EF4-FFF2-40B4-BE49-F238E27FC236}">
                <a16:creationId xmlns:a16="http://schemas.microsoft.com/office/drawing/2014/main" id="{75D52F23-4559-4B75-A901-51E47C8B31C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38313" t="-38313" r="-38313" b="-38313"/>
          <a:stretch/>
        </p:blipFill>
        <p:spPr>
          <a:xfrm>
            <a:off x="5105845" y="1932281"/>
            <a:ext cx="1041323" cy="10413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670" y="1672390"/>
            <a:ext cx="2095046" cy="1756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Read </a:t>
            </a:r>
            <a:r>
              <a:rPr lang="en-US" b="1" dirty="0" smtClean="0"/>
              <a:t>daily</a:t>
            </a:r>
            <a:r>
              <a:rPr lang="en-US" dirty="0" smtClean="0"/>
              <a:t> with your child</a:t>
            </a:r>
          </a:p>
          <a:p>
            <a:r>
              <a:rPr lang="en-US" dirty="0" smtClean="0"/>
              <a:t>Have a sat time/space to read together</a:t>
            </a:r>
          </a:p>
          <a:p>
            <a:r>
              <a:rPr lang="en-US" dirty="0" smtClean="0"/>
              <a:t>They read their book to you as well as reading books to them beyond their reading level.</a:t>
            </a:r>
            <a:endParaRPr lang="en-US" dirty="0"/>
          </a:p>
        </p:txBody>
      </p:sp>
      <p:pic>
        <p:nvPicPr>
          <p:cNvPr id="40" name="Picture Placeholder 39" descr="Share">
            <a:extLst>
              <a:ext uri="{FF2B5EF4-FFF2-40B4-BE49-F238E27FC236}">
                <a16:creationId xmlns:a16="http://schemas.microsoft.com/office/drawing/2014/main" id="{6DAD0805-FCC0-46BE-8281-FAE74450C71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-41595" t="-41595" r="-41595" b="-41595"/>
          <a:stretch/>
        </p:blipFill>
        <p:spPr>
          <a:xfrm>
            <a:off x="8410099" y="1932281"/>
            <a:ext cx="1041323" cy="104132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9533" y="1672390"/>
            <a:ext cx="2095046" cy="1756610"/>
          </a:xfrm>
        </p:spPr>
        <p:txBody>
          <a:bodyPr/>
          <a:lstStyle/>
          <a:p>
            <a:r>
              <a:rPr lang="en-US" dirty="0" smtClean="0"/>
              <a:t>Discuss the book and story:</a:t>
            </a:r>
          </a:p>
          <a:p>
            <a:r>
              <a:rPr lang="en-US" dirty="0" smtClean="0"/>
              <a:t>What, who, where, when, why, how?</a:t>
            </a:r>
          </a:p>
          <a:p>
            <a:r>
              <a:rPr lang="en-US" dirty="0" smtClean="0"/>
              <a:t>Support sheet will be sent home with question starters.</a:t>
            </a:r>
            <a:endParaRPr lang="en-US" dirty="0"/>
          </a:p>
        </p:txBody>
      </p:sp>
      <p:pic>
        <p:nvPicPr>
          <p:cNvPr id="42" name="Picture Placeholder 41" descr="Checkmark">
            <a:extLst>
              <a:ext uri="{FF2B5EF4-FFF2-40B4-BE49-F238E27FC236}">
                <a16:creationId xmlns:a16="http://schemas.microsoft.com/office/drawing/2014/main" id="{3A3B6454-5613-4DC3-8C16-A358C166055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-46413" t="-50148" r="-53884" b="-50148"/>
          <a:stretch/>
        </p:blipFill>
        <p:spPr>
          <a:xfrm>
            <a:off x="5105845" y="3979906"/>
            <a:ext cx="1041323" cy="104132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9670" y="3746601"/>
            <a:ext cx="2095046" cy="2280126"/>
          </a:xfrm>
        </p:spPr>
        <p:txBody>
          <a:bodyPr>
            <a:normAutofit/>
          </a:bodyPr>
          <a:lstStyle/>
          <a:p>
            <a:r>
              <a:rPr lang="en-US" dirty="0" smtClean="0"/>
              <a:t>Praise your children for their efforts</a:t>
            </a:r>
          </a:p>
          <a:p>
            <a:r>
              <a:rPr lang="en-US" dirty="0" smtClean="0"/>
              <a:t>Help them to segment and blend new words.</a:t>
            </a:r>
          </a:p>
          <a:p>
            <a:r>
              <a:rPr lang="en-US" dirty="0" smtClean="0"/>
              <a:t>Mirror back correct pronunciation and check understanding of tricky words.</a:t>
            </a:r>
          </a:p>
        </p:txBody>
      </p:sp>
      <p:pic>
        <p:nvPicPr>
          <p:cNvPr id="44" name="Picture Placeholder 43" descr="Open Book">
            <a:extLst>
              <a:ext uri="{FF2B5EF4-FFF2-40B4-BE49-F238E27FC236}">
                <a16:creationId xmlns:a16="http://schemas.microsoft.com/office/drawing/2014/main" id="{A09A9329-706D-48C2-B319-28C120B9368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-36147" t="-41161" r="-46175" b="-41161"/>
          <a:stretch/>
        </p:blipFill>
        <p:spPr>
          <a:xfrm>
            <a:off x="8410099" y="3979906"/>
            <a:ext cx="1041323" cy="104132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9533" y="3979906"/>
            <a:ext cx="2095046" cy="2046821"/>
          </a:xfrm>
        </p:spPr>
        <p:txBody>
          <a:bodyPr/>
          <a:lstStyle/>
          <a:p>
            <a:r>
              <a:rPr lang="en-US" dirty="0" smtClean="0"/>
              <a:t>Enjoy reading together, engage in the story and they will develop a love of reading. </a:t>
            </a:r>
          </a:p>
          <a:p>
            <a:r>
              <a:rPr lang="en-US" dirty="0" smtClean="0"/>
              <a:t>Read, read and over read the same story. Children love repetition and this helps to cement their sight reading, pace and fluency. 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CF36D8C-67BC-C442-916E-35C3E53D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4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Home Learning</a:t>
            </a:r>
            <a:endParaRPr lang="en-US" sz="23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 descr="3 numbered bullets in a row&#10;">
            <a:extLst>
              <a:ext uri="{FF2B5EF4-FFF2-40B4-BE49-F238E27FC236}">
                <a16:creationId xmlns:a16="http://schemas.microsoft.com/office/drawing/2014/main" id="{98A38006-F5DD-4447-B2BD-295B48BD10E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0262280"/>
              </p:ext>
            </p:extLst>
          </p:nvPr>
        </p:nvGraphicFramePr>
        <p:xfrm>
          <a:off x="5313045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3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Mental Health and Wellbeing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Learning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upport Mentor</a:t>
            </a:r>
            <a:endParaRPr lang="en-US" sz="23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 descr="3 numbered bullets in a row&#10;">
            <a:extLst>
              <a:ext uri="{FF2B5EF4-FFF2-40B4-BE49-F238E27FC236}">
                <a16:creationId xmlns:a16="http://schemas.microsoft.com/office/drawing/2014/main" id="{98A38006-F5DD-4447-B2BD-295B48BD10E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0799908"/>
              </p:ext>
            </p:extLst>
          </p:nvPr>
        </p:nvGraphicFramePr>
        <p:xfrm>
          <a:off x="5313045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30EF-AD71-4BCA-912D-98E229FA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Dojo</a:t>
            </a:r>
            <a:endParaRPr lang="en-US" dirty="0"/>
          </a:p>
        </p:txBody>
      </p:sp>
      <p:pic>
        <p:nvPicPr>
          <p:cNvPr id="12" name="Picture Placeholder 11" descr="Dance">
            <a:extLst>
              <a:ext uri="{FF2B5EF4-FFF2-40B4-BE49-F238E27FC236}">
                <a16:creationId xmlns:a16="http://schemas.microsoft.com/office/drawing/2014/main" id="{FC1B2E2C-6C17-4D56-85F9-61C465254B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54056" t="-54056" r="-54056" b="-54056"/>
          <a:stretch/>
        </p:blipFill>
        <p:spPr>
          <a:xfrm>
            <a:off x="5105845" y="1932281"/>
            <a:ext cx="1041323" cy="10413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4ADBA-9106-4F0D-B92F-73E23D3A26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670" y="1582467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 smtClean="0"/>
              <a:t>Keep up to date with your child’s dojo points and rewards. </a:t>
            </a:r>
            <a:endParaRPr lang="en-US" dirty="0"/>
          </a:p>
          <a:p>
            <a:r>
              <a:rPr lang="en-US" dirty="0" smtClean="0"/>
              <a:t>Positive </a:t>
            </a:r>
            <a:r>
              <a:rPr lang="en-US" dirty="0" err="1" smtClean="0"/>
              <a:t>behaviour</a:t>
            </a:r>
            <a:r>
              <a:rPr lang="en-US" dirty="0" smtClean="0"/>
              <a:t> reinforcement tool. </a:t>
            </a:r>
            <a:endParaRPr lang="en-US" dirty="0"/>
          </a:p>
        </p:txBody>
      </p:sp>
      <p:pic>
        <p:nvPicPr>
          <p:cNvPr id="14" name="Picture Placeholder 13" descr="Teacher">
            <a:extLst>
              <a:ext uri="{FF2B5EF4-FFF2-40B4-BE49-F238E27FC236}">
                <a16:creationId xmlns:a16="http://schemas.microsoft.com/office/drawing/2014/main" id="{BFF29EC3-B08A-46B9-868D-D15E5E1EF3F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-59789" t="-59789" r="-59789" b="-59789"/>
          <a:stretch/>
        </p:blipFill>
        <p:spPr>
          <a:xfrm>
            <a:off x="8410099" y="1932281"/>
            <a:ext cx="1041323" cy="104132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DEDC41-3977-462C-A56C-268F31CB5F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9533" y="1582467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 smtClean="0"/>
              <a:t>Look at class story for updates and information as well as photos of class activities and learning.</a:t>
            </a:r>
            <a:endParaRPr lang="en-US" dirty="0"/>
          </a:p>
        </p:txBody>
      </p:sp>
      <p:pic>
        <p:nvPicPr>
          <p:cNvPr id="16" name="Picture Placeholder 15" descr="Envelope">
            <a:extLst>
              <a:ext uri="{FF2B5EF4-FFF2-40B4-BE49-F238E27FC236}">
                <a16:creationId xmlns:a16="http://schemas.microsoft.com/office/drawing/2014/main" id="{FD570080-EB17-406F-9FA9-54B4145DCEF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38268" y="4257675"/>
            <a:ext cx="490386" cy="490386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80B4D-7DFB-4ED2-BE16-ED0D78C3F2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9670" y="3630092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 smtClean="0"/>
              <a:t>Messages can be sent to class teachers.</a:t>
            </a:r>
          </a:p>
          <a:p>
            <a:r>
              <a:rPr lang="en-US" dirty="0" smtClean="0"/>
              <a:t>Not to be used for </a:t>
            </a:r>
            <a:r>
              <a:rPr lang="en-US" b="1" dirty="0" smtClean="0"/>
              <a:t>urgent</a:t>
            </a:r>
            <a:r>
              <a:rPr lang="en-US" dirty="0" smtClean="0"/>
              <a:t> information or requests – please use school office for these.</a:t>
            </a:r>
          </a:p>
          <a:p>
            <a:r>
              <a:rPr lang="en-US" dirty="0" smtClean="0"/>
              <a:t>Not read out of school hours. </a:t>
            </a:r>
            <a:endParaRPr lang="en-US" dirty="0"/>
          </a:p>
        </p:txBody>
      </p:sp>
      <p:pic>
        <p:nvPicPr>
          <p:cNvPr id="18" name="Picture Placeholder 17" descr="Books">
            <a:extLst>
              <a:ext uri="{FF2B5EF4-FFF2-40B4-BE49-F238E27FC236}">
                <a16:creationId xmlns:a16="http://schemas.microsoft.com/office/drawing/2014/main" id="{A5AF2A59-1CC2-4D6E-82C6-4995A03532D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-65620" t="-65620" r="-65620" b="-65620"/>
          <a:stretch/>
        </p:blipFill>
        <p:spPr>
          <a:xfrm>
            <a:off x="8410099" y="3979906"/>
            <a:ext cx="1041323" cy="104132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E86EAF-D8FA-4229-BD4A-CCAAF9A19D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9533" y="3630092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 smtClean="0"/>
              <a:t>Make sure you are connected for each child – use the code sent home if not already connected.</a:t>
            </a:r>
          </a:p>
          <a:p>
            <a:r>
              <a:rPr lang="en-US" dirty="0" smtClean="0"/>
              <a:t>We can help if you are unsure.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F5A71D41-5822-AC42-8C29-6AFDEB81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05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83CA34-C6E2-49BA-ACFF-78ADEC0C28F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0</TotalTime>
  <Words>851</Words>
  <Application>Microsoft Office PowerPoint</Application>
  <PresentationFormat>Widescreen</PresentationFormat>
  <Paragraphs>113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Welcome to Year 2</vt:lpstr>
      <vt:lpstr>Daily Routines</vt:lpstr>
      <vt:lpstr>Timetable and Subjects</vt:lpstr>
      <vt:lpstr>Barn Croft Rules and Behaviour </vt:lpstr>
      <vt:lpstr>Reading books Phonics Library</vt:lpstr>
      <vt:lpstr>Reading at home with your child</vt:lpstr>
      <vt:lpstr>Home Learning</vt:lpstr>
      <vt:lpstr>Mental Health and Wellbeing  Learning Support Mentor</vt:lpstr>
      <vt:lpstr>Class Dojo</vt:lpstr>
      <vt:lpstr>Other Information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2021-09-14T11:44:22Z</dcterms:created>
  <dcterms:modified xsi:type="dcterms:W3CDTF">2021-10-13T12:51:41Z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